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92" r:id="rId4"/>
    <p:sldId id="258" r:id="rId5"/>
    <p:sldId id="259" r:id="rId6"/>
    <p:sldId id="260" r:id="rId7"/>
    <p:sldId id="294" r:id="rId8"/>
    <p:sldId id="262" r:id="rId9"/>
    <p:sldId id="263" r:id="rId10"/>
    <p:sldId id="293" r:id="rId11"/>
    <p:sldId id="295" r:id="rId12"/>
    <p:sldId id="265" r:id="rId13"/>
    <p:sldId id="266" r:id="rId14"/>
    <p:sldId id="267" r:id="rId15"/>
    <p:sldId id="268" r:id="rId16"/>
    <p:sldId id="269" r:id="rId17"/>
    <p:sldId id="270" r:id="rId18"/>
    <p:sldId id="271" r:id="rId19"/>
    <p:sldId id="272" r:id="rId20"/>
    <p:sldId id="273" r:id="rId21"/>
    <p:sldId id="276" r:id="rId22"/>
    <p:sldId id="274" r:id="rId23"/>
    <p:sldId id="275" r:id="rId24"/>
    <p:sldId id="281" r:id="rId25"/>
    <p:sldId id="277" r:id="rId26"/>
    <p:sldId id="278" r:id="rId27"/>
    <p:sldId id="282" r:id="rId28"/>
    <p:sldId id="283" r:id="rId29"/>
    <p:sldId id="284" r:id="rId30"/>
    <p:sldId id="279" r:id="rId31"/>
    <p:sldId id="280" r:id="rId32"/>
    <p:sldId id="285" r:id="rId33"/>
    <p:sldId id="286" r:id="rId34"/>
    <p:sldId id="287" r:id="rId35"/>
    <p:sldId id="288" r:id="rId36"/>
    <p:sldId id="289" r:id="rId37"/>
    <p:sldId id="290" r:id="rId38"/>
    <p:sldId id="291" r:id="rId39"/>
    <p:sldId id="296"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494"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02-Apr-15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p:zoom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02-Apr-15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zoom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02-Apr-15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zoom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02-Apr-15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zoom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02-Apr-15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zoom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02-Apr-15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zoom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02-Apr-15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zoom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02-Apr-15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zoom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02-Apr-15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zoom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02-Apr-15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zoom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02-Apr-15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zoom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02-Apr-15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zoom dir="in"/>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609600"/>
            <a:ext cx="8686800" cy="2285999"/>
          </a:xfrm>
        </p:spPr>
        <p:txBody>
          <a:bodyPr>
            <a:normAutofit/>
          </a:bodyPr>
          <a:lstStyle/>
          <a:p>
            <a:r>
              <a:rPr lang="en-US" sz="4000" dirty="0" smtClean="0"/>
              <a:t>LETROZOLE FOR OVULATION INDUCTION</a:t>
            </a:r>
            <a:endParaRPr lang="en-US" sz="4000" dirty="0"/>
          </a:p>
        </p:txBody>
      </p:sp>
      <p:sp>
        <p:nvSpPr>
          <p:cNvPr id="3" name="Subtitle 2"/>
          <p:cNvSpPr>
            <a:spLocks noGrp="1"/>
          </p:cNvSpPr>
          <p:nvPr>
            <p:ph type="subTitle" idx="1"/>
          </p:nvPr>
        </p:nvSpPr>
        <p:spPr>
          <a:xfrm>
            <a:off x="0" y="3352800"/>
            <a:ext cx="8915400" cy="2286000"/>
          </a:xfrm>
        </p:spPr>
        <p:txBody>
          <a:bodyPr>
            <a:normAutofit/>
          </a:bodyPr>
          <a:lstStyle/>
          <a:p>
            <a:r>
              <a:rPr lang="en-US" i="1" dirty="0" smtClean="0">
                <a:solidFill>
                  <a:schemeClr val="bg1"/>
                </a:solidFill>
                <a:latin typeface="Algerian" pitchFamily="82" charset="0"/>
              </a:rPr>
              <a:t>PROF.</a:t>
            </a:r>
            <a:r>
              <a:rPr lang="en-US" i="1" dirty="0" smtClean="0">
                <a:solidFill>
                  <a:schemeClr val="bg1"/>
                </a:solidFill>
                <a:latin typeface="Algerian" pitchFamily="82" charset="0"/>
              </a:rPr>
              <a:t> </a:t>
            </a:r>
            <a:r>
              <a:rPr lang="en-US" i="1" dirty="0" err="1" smtClean="0">
                <a:solidFill>
                  <a:schemeClr val="bg1"/>
                </a:solidFill>
                <a:latin typeface="Algerian" pitchFamily="82" charset="0"/>
              </a:rPr>
              <a:t>Abdou</a:t>
            </a:r>
            <a:r>
              <a:rPr lang="en-US" i="1" dirty="0" smtClean="0">
                <a:solidFill>
                  <a:schemeClr val="bg1"/>
                </a:solidFill>
                <a:latin typeface="Algerian" pitchFamily="82" charset="0"/>
              </a:rPr>
              <a:t> </a:t>
            </a:r>
            <a:r>
              <a:rPr lang="en-US" i="1" dirty="0" err="1" smtClean="0">
                <a:solidFill>
                  <a:schemeClr val="bg1"/>
                </a:solidFill>
                <a:latin typeface="Algerian" pitchFamily="82" charset="0"/>
              </a:rPr>
              <a:t>Saeed</a:t>
            </a:r>
            <a:r>
              <a:rPr lang="en-US" i="1" dirty="0" smtClean="0">
                <a:solidFill>
                  <a:schemeClr val="bg1"/>
                </a:solidFill>
                <a:latin typeface="Algerian" pitchFamily="82" charset="0"/>
              </a:rPr>
              <a:t> </a:t>
            </a:r>
            <a:r>
              <a:rPr lang="en-US" i="1" dirty="0" err="1" smtClean="0">
                <a:solidFill>
                  <a:schemeClr val="bg1"/>
                </a:solidFill>
                <a:latin typeface="Algerian" pitchFamily="82" charset="0"/>
              </a:rPr>
              <a:t>Ait</a:t>
            </a:r>
            <a:r>
              <a:rPr lang="en-US" i="1" dirty="0" smtClean="0">
                <a:solidFill>
                  <a:schemeClr val="bg1"/>
                </a:solidFill>
                <a:latin typeface="Algerian" pitchFamily="82" charset="0"/>
              </a:rPr>
              <a:t>-Allah Abdel-</a:t>
            </a:r>
            <a:r>
              <a:rPr lang="en-US" i="1" dirty="0" err="1" smtClean="0">
                <a:solidFill>
                  <a:schemeClr val="bg1"/>
                </a:solidFill>
                <a:latin typeface="Algerian" pitchFamily="82" charset="0"/>
              </a:rPr>
              <a:t>hafez</a:t>
            </a:r>
            <a:endParaRPr lang="en-US" i="1" dirty="0" smtClean="0">
              <a:solidFill>
                <a:schemeClr val="bg1"/>
              </a:solidFill>
              <a:latin typeface="Algerian" pitchFamily="82" charset="0"/>
            </a:endParaRPr>
          </a:p>
          <a:p>
            <a:endParaRPr lang="en-US" sz="2800" dirty="0" smtClean="0"/>
          </a:p>
          <a:p>
            <a:r>
              <a:rPr lang="en-US" sz="2400" dirty="0" smtClean="0">
                <a:latin typeface="Algerian" pitchFamily="82" charset="0"/>
              </a:rPr>
              <a:t>Prof. and head of </a:t>
            </a:r>
            <a:r>
              <a:rPr lang="en-US" sz="2400" dirty="0" err="1" smtClean="0">
                <a:latin typeface="Algerian" pitchFamily="82" charset="0"/>
              </a:rPr>
              <a:t>GYN&amp;OBS.dept</a:t>
            </a:r>
            <a:r>
              <a:rPr lang="en-US" sz="2400" dirty="0" smtClean="0">
                <a:latin typeface="Algerian" pitchFamily="82" charset="0"/>
              </a:rPr>
              <a:t>., </a:t>
            </a:r>
            <a:r>
              <a:rPr lang="en-US" sz="2400" dirty="0" err="1" smtClean="0">
                <a:latin typeface="Algerian" pitchFamily="82" charset="0"/>
              </a:rPr>
              <a:t>Sohag</a:t>
            </a:r>
            <a:r>
              <a:rPr lang="en-US" sz="2400" dirty="0" smtClean="0">
                <a:latin typeface="Algerian" pitchFamily="82" charset="0"/>
              </a:rPr>
              <a:t> University</a:t>
            </a:r>
            <a:endParaRPr lang="en-US" sz="2000" dirty="0">
              <a:latin typeface="Algerian" pitchFamily="82" charset="0"/>
            </a:endParaRPr>
          </a:p>
        </p:txBody>
      </p:sp>
    </p:spTree>
  </p:cSld>
  <p:clrMapOvr>
    <a:masterClrMapping/>
  </p:clrMapOvr>
  <p:transition spd="med">
    <p:zoom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descr="8.jpg"/>
          <p:cNvPicPr>
            <a:picLocks noGrp="1" noChangeAspect="1"/>
          </p:cNvPicPr>
          <p:nvPr>
            <p:ph idx="1"/>
          </p:nvPr>
        </p:nvPicPr>
        <p:blipFill>
          <a:blip r:embed="rId2"/>
          <a:stretch>
            <a:fillRect/>
          </a:stretch>
        </p:blipFill>
        <p:spPr>
          <a:xfrm>
            <a:off x="304800" y="304800"/>
            <a:ext cx="8534400" cy="6172200"/>
          </a:xfrm>
        </p:spPr>
      </p:pic>
    </p:spTree>
  </p:cSld>
  <p:clrMapOvr>
    <a:masterClrMapping/>
  </p:clrMapOvr>
  <p:transition>
    <p:zoom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ownload.jpg"/>
          <p:cNvPicPr>
            <a:picLocks noGrp="1" noChangeAspect="1"/>
          </p:cNvPicPr>
          <p:nvPr>
            <p:ph idx="1"/>
          </p:nvPr>
        </p:nvPicPr>
        <p:blipFill>
          <a:blip r:embed="rId2"/>
          <a:stretch>
            <a:fillRect/>
          </a:stretch>
        </p:blipFill>
        <p:spPr>
          <a:xfrm>
            <a:off x="304800" y="990600"/>
            <a:ext cx="8382000" cy="5410199"/>
          </a:xfrm>
        </p:spPr>
      </p:pic>
    </p:spTree>
  </p:cSld>
  <p:clrMapOvr>
    <a:masterClrMapping/>
  </p:clrMapOvr>
  <p:transition>
    <p:zoom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u="sng" dirty="0" smtClean="0"/>
              <a:t>(1) Letrozole as first-step treatment:</a:t>
            </a:r>
            <a:r>
              <a:rPr lang="en-US" dirty="0" smtClean="0"/>
              <a:t/>
            </a:r>
            <a:br>
              <a:rPr lang="en-US" dirty="0" smtClean="0"/>
            </a:br>
            <a:endParaRPr lang="en-US" dirty="0"/>
          </a:p>
        </p:txBody>
      </p:sp>
      <p:sp>
        <p:nvSpPr>
          <p:cNvPr id="3" name="Content Placeholder 2"/>
          <p:cNvSpPr>
            <a:spLocks noGrp="1"/>
          </p:cNvSpPr>
          <p:nvPr>
            <p:ph idx="1"/>
          </p:nvPr>
        </p:nvSpPr>
        <p:spPr>
          <a:xfrm>
            <a:off x="0" y="1143000"/>
            <a:ext cx="8686800" cy="5715000"/>
          </a:xfrm>
        </p:spPr>
        <p:txBody>
          <a:bodyPr>
            <a:normAutofit fontScale="92500" lnSpcReduction="20000"/>
          </a:bodyPr>
          <a:lstStyle/>
          <a:p>
            <a:pPr algn="just">
              <a:lnSpc>
                <a:spcPct val="150000"/>
              </a:lnSpc>
            </a:pPr>
            <a:r>
              <a:rPr lang="en-US" dirty="0" err="1" smtClean="0"/>
              <a:t>Aromatase</a:t>
            </a:r>
            <a:r>
              <a:rPr lang="en-US" dirty="0" smtClean="0"/>
              <a:t> </a:t>
            </a:r>
            <a:r>
              <a:rPr lang="en-US" dirty="0" smtClean="0"/>
              <a:t>inhibitors can replace </a:t>
            </a:r>
            <a:r>
              <a:rPr lang="en-US" dirty="0" err="1" smtClean="0"/>
              <a:t>clomiphene</a:t>
            </a:r>
            <a:r>
              <a:rPr lang="en-US" dirty="0" smtClean="0"/>
              <a:t> citrate as ovulation-inducing drugs. The most widely use </a:t>
            </a:r>
            <a:r>
              <a:rPr lang="en-US" dirty="0" err="1" smtClean="0"/>
              <a:t>aromatase</a:t>
            </a:r>
            <a:r>
              <a:rPr lang="en-US" dirty="0" smtClean="0"/>
              <a:t> inhibitor for this purpose is letrozole</a:t>
            </a:r>
            <a:r>
              <a:rPr lang="en-US" b="1" i="1" dirty="0" smtClean="0"/>
              <a:t> </a:t>
            </a:r>
            <a:endParaRPr lang="en-US" b="1" i="1" dirty="0" smtClean="0"/>
          </a:p>
          <a:p>
            <a:pPr algn="just">
              <a:lnSpc>
                <a:spcPct val="150000"/>
              </a:lnSpc>
            </a:pPr>
            <a:r>
              <a:rPr lang="en-US" b="1" i="1" u="sng" dirty="0" smtClean="0">
                <a:solidFill>
                  <a:schemeClr val="bg1"/>
                </a:solidFill>
              </a:rPr>
              <a:t>Advantages of letrozole over </a:t>
            </a:r>
            <a:r>
              <a:rPr lang="en-US" b="1" i="1" u="sng" dirty="0" err="1" smtClean="0">
                <a:solidFill>
                  <a:schemeClr val="bg1"/>
                </a:solidFill>
              </a:rPr>
              <a:t>clomiphene</a:t>
            </a:r>
            <a:r>
              <a:rPr lang="en-US" b="1" i="1" u="sng" dirty="0" smtClean="0">
                <a:solidFill>
                  <a:schemeClr val="bg1"/>
                </a:solidFill>
              </a:rPr>
              <a:t> citrate: </a:t>
            </a:r>
            <a:endParaRPr lang="en-US" b="1" i="1" u="sng" dirty="0" smtClean="0">
              <a:solidFill>
                <a:schemeClr val="bg1"/>
              </a:solidFill>
            </a:endParaRPr>
          </a:p>
          <a:p>
            <a:pPr algn="just">
              <a:lnSpc>
                <a:spcPct val="150000"/>
              </a:lnSpc>
              <a:buNone/>
            </a:pPr>
            <a:r>
              <a:rPr lang="en-US" dirty="0" smtClean="0"/>
              <a:t>1- Greater selectivity, greater potency, and lesser adverse effects </a:t>
            </a:r>
            <a:r>
              <a:rPr lang="en-US" dirty="0" smtClean="0"/>
              <a:t>.</a:t>
            </a:r>
          </a:p>
          <a:p>
            <a:pPr algn="just">
              <a:lnSpc>
                <a:spcPct val="150000"/>
              </a:lnSpc>
              <a:buNone/>
            </a:pPr>
            <a:r>
              <a:rPr lang="en-US" b="1" i="1" dirty="0" smtClean="0"/>
              <a:t> </a:t>
            </a:r>
            <a:endParaRPr lang="en-US" dirty="0" smtClean="0"/>
          </a:p>
          <a:p>
            <a:pPr algn="just">
              <a:lnSpc>
                <a:spcPct val="150000"/>
              </a:lnSpc>
              <a:buNone/>
            </a:pPr>
            <a:r>
              <a:rPr lang="en-US" dirty="0" smtClean="0"/>
              <a:t>2- It avoids peripheral </a:t>
            </a:r>
            <a:r>
              <a:rPr lang="en-US" dirty="0" err="1" smtClean="0"/>
              <a:t>antiestrogenic</a:t>
            </a:r>
            <a:r>
              <a:rPr lang="en-US" dirty="0" smtClean="0"/>
              <a:t> effects on the </a:t>
            </a:r>
            <a:r>
              <a:rPr lang="en-US" dirty="0" err="1" smtClean="0"/>
              <a:t>endometrium</a:t>
            </a:r>
            <a:r>
              <a:rPr lang="en-US" dirty="0" smtClean="0"/>
              <a:t>, while stimulating </a:t>
            </a:r>
            <a:r>
              <a:rPr lang="en-US" dirty="0" err="1" smtClean="0"/>
              <a:t>monofollicular</a:t>
            </a:r>
            <a:r>
              <a:rPr lang="en-US" dirty="0" smtClean="0"/>
              <a:t> growth </a:t>
            </a:r>
            <a:r>
              <a:rPr lang="en-US" dirty="0" smtClean="0"/>
              <a:t>.</a:t>
            </a:r>
            <a:endParaRPr lang="en-US" dirty="0" smtClean="0"/>
          </a:p>
          <a:p>
            <a:endParaRPr lang="en-US" dirty="0"/>
          </a:p>
        </p:txBody>
      </p:sp>
    </p:spTree>
  </p:cSld>
  <p:clrMapOvr>
    <a:masterClrMapping/>
  </p:clrMapOvr>
  <p:transition>
    <p:zoom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1143000"/>
          </a:xfrm>
        </p:spPr>
        <p:txBody>
          <a:bodyPr>
            <a:normAutofit fontScale="90000"/>
          </a:bodyPr>
          <a:lstStyle/>
          <a:p>
            <a:r>
              <a:rPr lang="en-US" sz="3600" u="sng" dirty="0" smtClean="0"/>
              <a:t>(1) Letrozole as first-step treatment:</a:t>
            </a:r>
            <a:r>
              <a:rPr lang="en-US" dirty="0" smtClean="0"/>
              <a:t/>
            </a:r>
            <a:br>
              <a:rPr lang="en-US" dirty="0" smtClean="0"/>
            </a:br>
            <a:endParaRPr lang="en-US" dirty="0"/>
          </a:p>
        </p:txBody>
      </p:sp>
      <p:sp>
        <p:nvSpPr>
          <p:cNvPr id="3" name="Content Placeholder 2"/>
          <p:cNvSpPr>
            <a:spLocks noGrp="1"/>
          </p:cNvSpPr>
          <p:nvPr>
            <p:ph idx="1"/>
          </p:nvPr>
        </p:nvSpPr>
        <p:spPr>
          <a:xfrm>
            <a:off x="0" y="1295400"/>
            <a:ext cx="8915400" cy="5334000"/>
          </a:xfrm>
        </p:spPr>
        <p:txBody>
          <a:bodyPr>
            <a:normAutofit/>
          </a:bodyPr>
          <a:lstStyle/>
          <a:p>
            <a:pPr algn="just">
              <a:lnSpc>
                <a:spcPct val="150000"/>
              </a:lnSpc>
              <a:buNone/>
            </a:pPr>
            <a:r>
              <a:rPr lang="en-US" dirty="0" smtClean="0"/>
              <a:t>3- </a:t>
            </a:r>
            <a:r>
              <a:rPr lang="en-US" dirty="0" smtClean="0"/>
              <a:t>Its selectivity of action which is produced only at </a:t>
            </a:r>
            <a:r>
              <a:rPr lang="en-US" dirty="0" err="1" smtClean="0"/>
              <a:t>gonadal</a:t>
            </a:r>
            <a:r>
              <a:rPr lang="en-US" dirty="0" smtClean="0"/>
              <a:t> level without affecting other organs such as the brain, while avoiding the adverse effects produced by reduced estrogen in the </a:t>
            </a:r>
            <a:r>
              <a:rPr lang="en-US" dirty="0" smtClean="0"/>
              <a:t>system.</a:t>
            </a:r>
            <a:r>
              <a:rPr lang="en-US" b="1" i="1" dirty="0" smtClean="0"/>
              <a:t>  </a:t>
            </a:r>
            <a:endParaRPr lang="en-US" b="1" i="1" dirty="0" smtClean="0"/>
          </a:p>
          <a:p>
            <a:pPr algn="just">
              <a:lnSpc>
                <a:spcPct val="150000"/>
              </a:lnSpc>
              <a:buNone/>
            </a:pPr>
            <a:r>
              <a:rPr lang="en-US" dirty="0" smtClean="0"/>
              <a:t>  </a:t>
            </a:r>
            <a:r>
              <a:rPr lang="en-US" dirty="0" smtClean="0"/>
              <a:t>4- Compared to </a:t>
            </a:r>
            <a:r>
              <a:rPr lang="en-US" dirty="0" err="1" smtClean="0"/>
              <a:t>clomiphene</a:t>
            </a:r>
            <a:r>
              <a:rPr lang="en-US" dirty="0" smtClean="0"/>
              <a:t> citrate, its use is associated with </a:t>
            </a:r>
            <a:r>
              <a:rPr lang="en-US" dirty="0" smtClean="0"/>
              <a:t>better  </a:t>
            </a:r>
            <a:r>
              <a:rPr lang="en-US" dirty="0" err="1" smtClean="0"/>
              <a:t>endometrium</a:t>
            </a:r>
            <a:r>
              <a:rPr lang="en-US" dirty="0" smtClean="0"/>
              <a:t> </a:t>
            </a:r>
            <a:r>
              <a:rPr lang="en-US" dirty="0" smtClean="0"/>
              <a:t>and a trend towards higher pregnancy rates (letrozole 16.7%, </a:t>
            </a:r>
            <a:r>
              <a:rPr lang="en-US" dirty="0" smtClean="0"/>
              <a:t>  </a:t>
            </a:r>
            <a:r>
              <a:rPr lang="en-US" dirty="0" err="1" smtClean="0"/>
              <a:t>clomiphene</a:t>
            </a:r>
            <a:r>
              <a:rPr lang="en-US" dirty="0" smtClean="0"/>
              <a:t> citrate 5.6%) </a:t>
            </a:r>
            <a:endParaRPr lang="en-US" dirty="0"/>
          </a:p>
        </p:txBody>
      </p:sp>
    </p:spTree>
  </p:cSld>
  <p:clrMapOvr>
    <a:masterClrMapping/>
  </p:clrMapOvr>
  <p:transition>
    <p:zoom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295400"/>
            <a:ext cx="8229600" cy="5334000"/>
          </a:xfrm>
        </p:spPr>
        <p:txBody>
          <a:bodyPr>
            <a:normAutofit/>
          </a:bodyPr>
          <a:lstStyle/>
          <a:p>
            <a:pPr>
              <a:buNone/>
            </a:pPr>
            <a:r>
              <a:rPr lang="en-US" dirty="0" smtClean="0"/>
              <a:t>5- </a:t>
            </a:r>
            <a:r>
              <a:rPr lang="en-US" dirty="0" err="1" smtClean="0"/>
              <a:t>Clomiphene</a:t>
            </a:r>
            <a:r>
              <a:rPr lang="en-US" dirty="0" smtClean="0"/>
              <a:t> </a:t>
            </a:r>
            <a:r>
              <a:rPr lang="en-US" dirty="0" smtClean="0"/>
              <a:t>citrate has a longer half-life (5–7 days) that results in  prolonged  </a:t>
            </a:r>
            <a:r>
              <a:rPr lang="en-US" dirty="0" smtClean="0"/>
              <a:t>  </a:t>
            </a:r>
            <a:r>
              <a:rPr lang="en-US" dirty="0" smtClean="0"/>
              <a:t>central estrogen receptor depletion </a:t>
            </a:r>
            <a:r>
              <a:rPr lang="en-US" dirty="0" smtClean="0"/>
              <a:t>.The </a:t>
            </a:r>
            <a:r>
              <a:rPr lang="en-US" dirty="0" smtClean="0"/>
              <a:t>half-life is now </a:t>
            </a:r>
            <a:r>
              <a:rPr lang="en-US" dirty="0" smtClean="0"/>
              <a:t>known   </a:t>
            </a:r>
            <a:r>
              <a:rPr lang="en-US" dirty="0" smtClean="0"/>
              <a:t>to be approximately 45 hours and letrozole is completely eliminated at 17 days</a:t>
            </a:r>
            <a:r>
              <a:rPr lang="en-US" b="1" i="1" dirty="0" smtClean="0"/>
              <a:t>  </a:t>
            </a:r>
            <a:endParaRPr lang="en-US" b="1" i="1" dirty="0" smtClean="0"/>
          </a:p>
          <a:p>
            <a:pPr>
              <a:buNone/>
            </a:pPr>
            <a:r>
              <a:rPr lang="en-US" b="1" i="1" dirty="0" smtClean="0"/>
              <a:t>    </a:t>
            </a:r>
            <a:endParaRPr lang="en-US" dirty="0" smtClean="0"/>
          </a:p>
          <a:p>
            <a:pPr>
              <a:buNone/>
            </a:pPr>
            <a:r>
              <a:rPr lang="en-US" dirty="0" smtClean="0"/>
              <a:t>  6- Study reported a lower incidence of both minor and major congenital </a:t>
            </a:r>
            <a:r>
              <a:rPr lang="en-US" dirty="0" smtClean="0"/>
              <a:t> </a:t>
            </a:r>
            <a:r>
              <a:rPr lang="en-US" dirty="0" smtClean="0"/>
              <a:t>anomalies in a large group of women who conceived using </a:t>
            </a:r>
            <a:r>
              <a:rPr lang="en-US" dirty="0" smtClean="0"/>
              <a:t>letrozole compared   </a:t>
            </a:r>
            <a:r>
              <a:rPr lang="en-US" dirty="0" smtClean="0"/>
              <a:t>with those who used CC </a:t>
            </a:r>
          </a:p>
          <a:p>
            <a:pPr>
              <a:buNone/>
            </a:pPr>
            <a:endParaRPr lang="en-US" dirty="0"/>
          </a:p>
        </p:txBody>
      </p:sp>
    </p:spTree>
  </p:cSld>
  <p:clrMapOvr>
    <a:masterClrMapping/>
  </p:clrMapOvr>
  <p:transition>
    <p:zoom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u="sng" dirty="0" smtClean="0"/>
              <a:t>(</a:t>
            </a:r>
            <a:r>
              <a:rPr lang="en-US" sz="3600" u="sng" dirty="0" smtClean="0"/>
              <a:t>1) Letrozole as first-step treatment:</a:t>
            </a:r>
            <a:r>
              <a:rPr lang="en-US" sz="3600" dirty="0" smtClean="0"/>
              <a:t/>
            </a:r>
            <a:br>
              <a:rPr lang="en-US" sz="3600" dirty="0" smtClean="0"/>
            </a:br>
            <a:endParaRPr lang="en-US" sz="3600" dirty="0"/>
          </a:p>
        </p:txBody>
      </p:sp>
      <p:sp>
        <p:nvSpPr>
          <p:cNvPr id="3" name="Content Placeholder 2"/>
          <p:cNvSpPr>
            <a:spLocks noGrp="1"/>
          </p:cNvSpPr>
          <p:nvPr>
            <p:ph idx="1"/>
          </p:nvPr>
        </p:nvSpPr>
        <p:spPr>
          <a:xfrm>
            <a:off x="0" y="1295400"/>
            <a:ext cx="9144000" cy="5562600"/>
          </a:xfrm>
        </p:spPr>
        <p:txBody>
          <a:bodyPr/>
          <a:lstStyle/>
          <a:p>
            <a:pPr>
              <a:buNone/>
            </a:pPr>
            <a:r>
              <a:rPr lang="en-US" dirty="0" smtClean="0"/>
              <a:t> </a:t>
            </a:r>
            <a:r>
              <a:rPr lang="en-US" dirty="0" smtClean="0"/>
              <a:t>7- </a:t>
            </a:r>
            <a:r>
              <a:rPr lang="en-US" dirty="0" err="1" smtClean="0"/>
              <a:t>Aromatase</a:t>
            </a:r>
            <a:r>
              <a:rPr lang="en-US" dirty="0" smtClean="0"/>
              <a:t> inhibitors have not been formally investigated as an adjunct </a:t>
            </a:r>
            <a:r>
              <a:rPr lang="en-US" dirty="0" smtClean="0"/>
              <a:t>for  </a:t>
            </a:r>
            <a:r>
              <a:rPr lang="en-US" dirty="0" smtClean="0"/>
              <a:t>limiting </a:t>
            </a:r>
            <a:r>
              <a:rPr lang="en-US" dirty="0" smtClean="0"/>
              <a:t>the development </a:t>
            </a:r>
            <a:r>
              <a:rPr lang="en-US" dirty="0" smtClean="0"/>
              <a:t>of OHSS as part of a formal trial. They may well be of </a:t>
            </a:r>
            <a:r>
              <a:rPr lang="en-US" dirty="0" smtClean="0"/>
              <a:t> </a:t>
            </a:r>
            <a:r>
              <a:rPr lang="en-US" dirty="0" smtClean="0"/>
              <a:t>benefit in preventing the </a:t>
            </a:r>
            <a:r>
              <a:rPr lang="en-US" dirty="0" smtClean="0"/>
              <a:t>high </a:t>
            </a:r>
            <a:r>
              <a:rPr lang="en-US" dirty="0" err="1" smtClean="0"/>
              <a:t>oestradiol</a:t>
            </a:r>
            <a:r>
              <a:rPr lang="en-US" dirty="0" smtClean="0"/>
              <a:t>- </a:t>
            </a:r>
            <a:r>
              <a:rPr lang="en-US" dirty="0" smtClean="0"/>
              <a:t>induced cascade of </a:t>
            </a:r>
            <a:r>
              <a:rPr lang="en-US" dirty="0" err="1" smtClean="0"/>
              <a:t>vasoactive</a:t>
            </a:r>
            <a:r>
              <a:rPr lang="en-US" dirty="0" smtClean="0"/>
              <a:t> </a:t>
            </a:r>
            <a:r>
              <a:rPr lang="en-US" dirty="0" smtClean="0"/>
              <a:t>substances </a:t>
            </a:r>
            <a:r>
              <a:rPr lang="en-US" dirty="0" smtClean="0"/>
              <a:t>promoting OHSS </a:t>
            </a:r>
            <a:r>
              <a:rPr lang="en-US" dirty="0" smtClean="0"/>
              <a:t>.</a:t>
            </a:r>
          </a:p>
          <a:p>
            <a:pPr>
              <a:buNone/>
            </a:pPr>
            <a:endParaRPr lang="en-US" dirty="0"/>
          </a:p>
        </p:txBody>
      </p:sp>
      <p:sp>
        <p:nvSpPr>
          <p:cNvPr id="4" name="Rounded Rectangle 3"/>
          <p:cNvSpPr/>
          <p:nvPr/>
        </p:nvSpPr>
        <p:spPr>
          <a:xfrm>
            <a:off x="457200" y="4343400"/>
            <a:ext cx="8534400" cy="2514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Treatment with letrozole is associated with higher pregnancy rate and a better uterine environment including, increased uterine flow (as determined by Doppler ultrasound) and increased endometrial thickness; compared with </a:t>
            </a:r>
            <a:r>
              <a:rPr lang="en-US" sz="2800" dirty="0" err="1" smtClean="0"/>
              <a:t>clomiphene</a:t>
            </a:r>
            <a:r>
              <a:rPr lang="en-US" sz="2800" dirty="0" smtClean="0"/>
              <a:t> citrate </a:t>
            </a:r>
            <a:r>
              <a:rPr lang="en-US" sz="2800" b="1" i="1" dirty="0" smtClean="0"/>
              <a:t>(</a:t>
            </a:r>
            <a:r>
              <a:rPr lang="en-US" sz="2800" b="1" i="1" dirty="0" smtClean="0"/>
              <a:t>Level </a:t>
            </a:r>
            <a:r>
              <a:rPr lang="en-US" sz="2800" b="1" i="1" dirty="0" smtClean="0"/>
              <a:t>I)</a:t>
            </a:r>
            <a:endParaRPr lang="en-US" sz="2800" dirty="0"/>
          </a:p>
        </p:txBody>
      </p:sp>
    </p:spTree>
  </p:cSld>
  <p:clrMapOvr>
    <a:masterClrMapping/>
  </p:clrMapOvr>
  <p:transition>
    <p:zoom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a:t>
            </a:r>
            <a:r>
              <a:rPr lang="en-US" sz="3100" u="sng" dirty="0" smtClean="0"/>
              <a:t>2) Letrozole as second-step treatment:</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endParaRPr lang="en-US" dirty="0" smtClean="0"/>
          </a:p>
          <a:p>
            <a:pPr algn="just">
              <a:lnSpc>
                <a:spcPct val="150000"/>
              </a:lnSpc>
              <a:buNone/>
            </a:pPr>
            <a:r>
              <a:rPr lang="en-US" dirty="0" smtClean="0"/>
              <a:t> </a:t>
            </a:r>
            <a:r>
              <a:rPr lang="en-US" dirty="0" smtClean="0"/>
              <a:t>   Letrozole </a:t>
            </a:r>
            <a:r>
              <a:rPr lang="en-US" dirty="0" smtClean="0"/>
              <a:t>succeeded in ovulation-induction in </a:t>
            </a:r>
            <a:r>
              <a:rPr lang="en-US" dirty="0" err="1" smtClean="0"/>
              <a:t>anovulatory</a:t>
            </a:r>
            <a:r>
              <a:rPr lang="en-US" dirty="0" smtClean="0"/>
              <a:t> PCOS patients resistant to </a:t>
            </a:r>
            <a:r>
              <a:rPr lang="en-US" dirty="0" err="1" smtClean="0"/>
              <a:t>clomiphene</a:t>
            </a:r>
            <a:r>
              <a:rPr lang="en-US" dirty="0" smtClean="0"/>
              <a:t> citrate or with inadequate endometrial thickness during </a:t>
            </a:r>
            <a:r>
              <a:rPr lang="en-US" dirty="0" err="1" smtClean="0"/>
              <a:t>clomiphene</a:t>
            </a:r>
            <a:r>
              <a:rPr lang="en-US" dirty="0" smtClean="0"/>
              <a:t> treatment</a:t>
            </a:r>
            <a:r>
              <a:rPr lang="en-US" b="1" i="1" dirty="0" smtClean="0"/>
              <a:t> </a:t>
            </a:r>
            <a:endParaRPr lang="en-US" dirty="0"/>
          </a:p>
        </p:txBody>
      </p:sp>
    </p:spTree>
  </p:cSld>
  <p:clrMapOvr>
    <a:masterClrMapping/>
  </p:clrMapOvr>
  <p:transition>
    <p:zoom dir="in"/>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u="sng" dirty="0" smtClean="0"/>
              <a:t>(2) Letrozole as second-step treatment:</a:t>
            </a:r>
            <a:endParaRPr lang="en-US" sz="2800" dirty="0"/>
          </a:p>
        </p:txBody>
      </p:sp>
      <p:sp>
        <p:nvSpPr>
          <p:cNvPr id="3" name="Content Placeholder 2"/>
          <p:cNvSpPr>
            <a:spLocks noGrp="1"/>
          </p:cNvSpPr>
          <p:nvPr>
            <p:ph idx="1"/>
          </p:nvPr>
        </p:nvSpPr>
        <p:spPr>
          <a:xfrm>
            <a:off x="228600" y="1600200"/>
            <a:ext cx="8686800" cy="5029200"/>
          </a:xfrm>
        </p:spPr>
        <p:txBody>
          <a:bodyPr>
            <a:normAutofit lnSpcReduction="10000"/>
          </a:bodyPr>
          <a:lstStyle/>
          <a:p>
            <a:r>
              <a:rPr lang="en-US" b="1" i="1" u="sng" dirty="0" smtClean="0">
                <a:solidFill>
                  <a:schemeClr val="bg1"/>
                </a:solidFill>
              </a:rPr>
              <a:t>Letrozole </a:t>
            </a:r>
            <a:r>
              <a:rPr lang="en-US" b="1" i="1" u="sng" dirty="0" err="1" smtClean="0">
                <a:solidFill>
                  <a:schemeClr val="bg1"/>
                </a:solidFill>
              </a:rPr>
              <a:t>vs.metformin</a:t>
            </a:r>
            <a:r>
              <a:rPr lang="en-US" b="1" i="1" u="sng" dirty="0" smtClean="0">
                <a:solidFill>
                  <a:schemeClr val="bg1"/>
                </a:solidFill>
              </a:rPr>
              <a:t>: </a:t>
            </a:r>
          </a:p>
          <a:p>
            <a:pPr algn="just">
              <a:lnSpc>
                <a:spcPct val="150000"/>
              </a:lnSpc>
              <a:buNone/>
            </a:pPr>
            <a:r>
              <a:rPr lang="en-US" dirty="0" smtClean="0"/>
              <a:t>     </a:t>
            </a:r>
            <a:r>
              <a:rPr lang="en-US" dirty="0" smtClean="0"/>
              <a:t>Meta-analyses of six RCTs demonstrated that letrozole improved the ovulation rate per patient; and there was no statistical difference for the ovulation rate per cycle or the pregnancy, live birth, multiple pregnancy or miscarriage rates compared with placebo or with CC plus </a:t>
            </a:r>
            <a:r>
              <a:rPr lang="en-US" dirty="0" err="1" smtClean="0"/>
              <a:t>metformin</a:t>
            </a:r>
            <a:r>
              <a:rPr lang="en-US" dirty="0" smtClean="0"/>
              <a:t> in women with CC-resistant </a:t>
            </a:r>
            <a:r>
              <a:rPr lang="en-US" dirty="0" smtClean="0"/>
              <a:t>PCOS.</a:t>
            </a:r>
            <a:endParaRPr lang="en-US" dirty="0" smtClean="0"/>
          </a:p>
          <a:p>
            <a:pPr>
              <a:buNone/>
            </a:pPr>
            <a:endParaRPr lang="en-US" dirty="0" smtClean="0"/>
          </a:p>
        </p:txBody>
      </p:sp>
    </p:spTree>
  </p:cSld>
  <p:clrMapOvr>
    <a:masterClrMapping/>
  </p:clrMapOvr>
  <p:transition>
    <p:zoom dir="in"/>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u="sng" dirty="0" smtClean="0"/>
              <a:t>(2) Letrozole as second-step treatment:</a:t>
            </a:r>
            <a:endParaRPr lang="en-US" sz="2800" dirty="0"/>
          </a:p>
        </p:txBody>
      </p:sp>
      <p:sp>
        <p:nvSpPr>
          <p:cNvPr id="3" name="Content Placeholder 2"/>
          <p:cNvSpPr>
            <a:spLocks noGrp="1"/>
          </p:cNvSpPr>
          <p:nvPr>
            <p:ph idx="1"/>
          </p:nvPr>
        </p:nvSpPr>
        <p:spPr>
          <a:xfrm>
            <a:off x="152400" y="1600200"/>
            <a:ext cx="8763000" cy="5029200"/>
          </a:xfrm>
        </p:spPr>
        <p:txBody>
          <a:bodyPr>
            <a:normAutofit fontScale="92500" lnSpcReduction="10000"/>
          </a:bodyPr>
          <a:lstStyle/>
          <a:p>
            <a:r>
              <a:rPr lang="en-US" b="1" i="1" u="sng" dirty="0" smtClean="0"/>
              <a:t> </a:t>
            </a:r>
            <a:r>
              <a:rPr lang="en-US" b="1" i="1" u="sng" dirty="0" smtClean="0">
                <a:solidFill>
                  <a:schemeClr val="bg1"/>
                </a:solidFill>
              </a:rPr>
              <a:t>Letrozole vs. </a:t>
            </a:r>
            <a:r>
              <a:rPr lang="en-US" b="1" i="1" u="sng" dirty="0" err="1" smtClean="0">
                <a:solidFill>
                  <a:schemeClr val="bg1"/>
                </a:solidFill>
              </a:rPr>
              <a:t>gonadotrophins</a:t>
            </a:r>
            <a:r>
              <a:rPr lang="en-US" b="1" i="1" u="sng" dirty="0" smtClean="0">
                <a:solidFill>
                  <a:schemeClr val="bg1"/>
                </a:solidFill>
              </a:rPr>
              <a:t>:</a:t>
            </a:r>
            <a:endParaRPr lang="en-US" dirty="0" smtClean="0">
              <a:solidFill>
                <a:schemeClr val="bg1"/>
              </a:solidFill>
            </a:endParaRPr>
          </a:p>
          <a:p>
            <a:pPr algn="just">
              <a:lnSpc>
                <a:spcPct val="150000"/>
              </a:lnSpc>
              <a:buNone/>
            </a:pPr>
            <a:r>
              <a:rPr lang="en-US" dirty="0" smtClean="0"/>
              <a:t> In </a:t>
            </a:r>
            <a:r>
              <a:rPr lang="en-US" dirty="0" smtClean="0"/>
              <a:t>women with unexplained infertility, it appears that letrozole has similar efficacy with </a:t>
            </a:r>
            <a:r>
              <a:rPr lang="en-US" dirty="0" err="1" smtClean="0"/>
              <a:t>injectable</a:t>
            </a:r>
            <a:r>
              <a:rPr lang="en-US" dirty="0" smtClean="0"/>
              <a:t> </a:t>
            </a:r>
            <a:r>
              <a:rPr lang="en-US" dirty="0" err="1" smtClean="0"/>
              <a:t>gonadotropins</a:t>
            </a:r>
            <a:r>
              <a:rPr lang="en-US" dirty="0" smtClean="0"/>
              <a:t> when considering ovulation, endometrial thickness, and pregnancy rates, The randomized controlled trials are showing similar pregnancy rates but </a:t>
            </a:r>
            <a:r>
              <a:rPr lang="en-US" dirty="0" smtClean="0"/>
              <a:t>with significantly </a:t>
            </a:r>
            <a:r>
              <a:rPr lang="en-US" dirty="0" smtClean="0"/>
              <a:t>reduced costs in the letrozole group when compared with </a:t>
            </a:r>
            <a:r>
              <a:rPr lang="en-US" dirty="0" err="1" smtClean="0"/>
              <a:t>gonadotropins</a:t>
            </a:r>
            <a:r>
              <a:rPr lang="en-US" dirty="0" smtClean="0"/>
              <a:t> </a:t>
            </a:r>
            <a:r>
              <a:rPr lang="en-US" dirty="0" smtClean="0"/>
              <a:t>.</a:t>
            </a:r>
          </a:p>
          <a:p>
            <a:pPr>
              <a:buNone/>
            </a:pPr>
            <a:endParaRPr lang="en-US" dirty="0"/>
          </a:p>
        </p:txBody>
      </p:sp>
    </p:spTree>
  </p:cSld>
  <p:clrMapOvr>
    <a:masterClrMapping/>
  </p:clrMapOvr>
  <p:transition>
    <p:zoom dir="in"/>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u="sng" dirty="0" smtClean="0"/>
              <a:t>(2) Letrozole as second-step treatment:</a:t>
            </a:r>
            <a:endParaRPr lang="en-US" sz="2800" dirty="0"/>
          </a:p>
        </p:txBody>
      </p:sp>
      <p:sp>
        <p:nvSpPr>
          <p:cNvPr id="3" name="Content Placeholder 2"/>
          <p:cNvSpPr>
            <a:spLocks noGrp="1"/>
          </p:cNvSpPr>
          <p:nvPr>
            <p:ph idx="1"/>
          </p:nvPr>
        </p:nvSpPr>
        <p:spPr>
          <a:xfrm>
            <a:off x="152400" y="1600200"/>
            <a:ext cx="8763000" cy="5029200"/>
          </a:xfrm>
        </p:spPr>
        <p:txBody>
          <a:bodyPr>
            <a:normAutofit fontScale="92500"/>
          </a:bodyPr>
          <a:lstStyle/>
          <a:p>
            <a:pPr>
              <a:buNone/>
            </a:pPr>
            <a:r>
              <a:rPr lang="en-US" dirty="0" smtClean="0"/>
              <a:t> </a:t>
            </a:r>
            <a:endParaRPr lang="en-US" dirty="0" smtClean="0"/>
          </a:p>
          <a:p>
            <a:pPr algn="just">
              <a:lnSpc>
                <a:spcPct val="150000"/>
              </a:lnSpc>
            </a:pPr>
            <a:r>
              <a:rPr lang="en-US" dirty="0" smtClean="0"/>
              <a:t>In </a:t>
            </a:r>
            <a:r>
              <a:rPr lang="en-US" dirty="0" smtClean="0"/>
              <a:t>one of the largest randomized clinical trials ever reported [including 1387 PCOS patients with CC failure] where the efficacy of letrozole as an ovulation inducing agent has been compared with CC-</a:t>
            </a:r>
            <a:r>
              <a:rPr lang="en-US" dirty="0" err="1" smtClean="0"/>
              <a:t>rFSH</a:t>
            </a:r>
            <a:r>
              <a:rPr lang="en-US" dirty="0" smtClean="0"/>
              <a:t> and continuous </a:t>
            </a:r>
            <a:r>
              <a:rPr lang="en-US" dirty="0" err="1" smtClean="0"/>
              <a:t>rFSH</a:t>
            </a:r>
            <a:r>
              <a:rPr lang="en-US" dirty="0" smtClean="0"/>
              <a:t> protocols. Letrozole appears to be a suitable ovulation inducing agent in PCOS women who fail to conceive with CC. </a:t>
            </a:r>
            <a:endParaRPr lang="en-US" dirty="0"/>
          </a:p>
        </p:txBody>
      </p:sp>
    </p:spTree>
  </p:cSld>
  <p:clrMapOvr>
    <a:masterClrMapping/>
  </p:clrMapOvr>
  <p:transition>
    <p:zoom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LETROZOLE</a:t>
            </a:r>
            <a:endParaRPr lang="en-US" dirty="0"/>
          </a:p>
        </p:txBody>
      </p:sp>
      <p:pic>
        <p:nvPicPr>
          <p:cNvPr id="4" name="Content Placeholder 3" descr="images (3).jpg"/>
          <p:cNvPicPr>
            <a:picLocks noGrp="1" noChangeAspect="1"/>
          </p:cNvPicPr>
          <p:nvPr>
            <p:ph idx="1"/>
          </p:nvPr>
        </p:nvPicPr>
        <p:blipFill>
          <a:blip r:embed="rId2"/>
          <a:stretch>
            <a:fillRect/>
          </a:stretch>
        </p:blipFill>
        <p:spPr>
          <a:xfrm>
            <a:off x="228600" y="1447800"/>
            <a:ext cx="8534400" cy="5105400"/>
          </a:xfrm>
          <a:noFill/>
        </p:spPr>
      </p:pic>
    </p:spTree>
  </p:cSld>
  <p:clrMapOvr>
    <a:masterClrMapping/>
  </p:clrMapOvr>
  <p:transition>
    <p:zoom dir="in"/>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u="sng" dirty="0" smtClean="0"/>
              <a:t>(2) Letrozole as second-step treatment:</a:t>
            </a:r>
            <a:endParaRPr lang="en-US" sz="2800" dirty="0"/>
          </a:p>
        </p:txBody>
      </p:sp>
      <p:sp>
        <p:nvSpPr>
          <p:cNvPr id="3" name="Content Placeholder 2"/>
          <p:cNvSpPr>
            <a:spLocks noGrp="1"/>
          </p:cNvSpPr>
          <p:nvPr>
            <p:ph idx="1"/>
          </p:nvPr>
        </p:nvSpPr>
        <p:spPr>
          <a:xfrm>
            <a:off x="152400" y="1600200"/>
            <a:ext cx="8763000" cy="5029200"/>
          </a:xfrm>
        </p:spPr>
        <p:txBody>
          <a:bodyPr>
            <a:normAutofit lnSpcReduction="10000"/>
          </a:bodyPr>
          <a:lstStyle/>
          <a:p>
            <a:pPr algn="just">
              <a:lnSpc>
                <a:spcPct val="150000"/>
              </a:lnSpc>
            </a:pPr>
            <a:r>
              <a:rPr lang="en-US" dirty="0" smtClean="0"/>
              <a:t>This protocol was found to be most effective in women with high baseline </a:t>
            </a:r>
            <a:r>
              <a:rPr lang="en-US" dirty="0" err="1" smtClean="0"/>
              <a:t>estradiol</a:t>
            </a:r>
            <a:r>
              <a:rPr lang="en-US" dirty="0" smtClean="0"/>
              <a:t> level (&gt;60 pg/ml). An interesting finding has also emerged from this study which opens up the possibility of considering baseline </a:t>
            </a:r>
            <a:r>
              <a:rPr lang="en-US" dirty="0" err="1" smtClean="0"/>
              <a:t>estradiol</a:t>
            </a:r>
            <a:r>
              <a:rPr lang="en-US" dirty="0" smtClean="0"/>
              <a:t> level as a potential marker for selecting the most suitable ovarian stimulation protocol for achieving best outcome in women after failure of CC treatment</a:t>
            </a:r>
            <a:endParaRPr lang="en-US" dirty="0"/>
          </a:p>
        </p:txBody>
      </p:sp>
    </p:spTree>
  </p:cSld>
  <p:clrMapOvr>
    <a:masterClrMapping/>
  </p:clrMapOvr>
  <p:transition>
    <p:zoom dir="in"/>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u="sng" dirty="0" smtClean="0"/>
              <a:t>(2) Letrozole as second-step treatment:</a:t>
            </a:r>
            <a:endParaRPr lang="en-US" sz="2800" dirty="0"/>
          </a:p>
        </p:txBody>
      </p:sp>
      <p:sp>
        <p:nvSpPr>
          <p:cNvPr id="3" name="Content Placeholder 2"/>
          <p:cNvSpPr>
            <a:spLocks noGrp="1"/>
          </p:cNvSpPr>
          <p:nvPr>
            <p:ph idx="1"/>
          </p:nvPr>
        </p:nvSpPr>
        <p:spPr/>
        <p:txBody>
          <a:bodyPr/>
          <a:lstStyle/>
          <a:p>
            <a:r>
              <a:rPr lang="en-US" b="1" i="1" u="sng" dirty="0" smtClean="0">
                <a:solidFill>
                  <a:schemeClr val="bg1"/>
                </a:solidFill>
              </a:rPr>
              <a:t>Letrozole  &amp;</a:t>
            </a:r>
            <a:r>
              <a:rPr lang="en-US" b="1" i="1" u="sng" dirty="0" err="1" smtClean="0">
                <a:solidFill>
                  <a:schemeClr val="bg1"/>
                </a:solidFill>
              </a:rPr>
              <a:t>gonadotrophins</a:t>
            </a:r>
            <a:r>
              <a:rPr lang="en-US" b="1" i="1" u="sng" dirty="0" smtClean="0">
                <a:solidFill>
                  <a:schemeClr val="bg1"/>
                </a:solidFill>
              </a:rPr>
              <a:t> </a:t>
            </a:r>
            <a:r>
              <a:rPr lang="en-US" b="1" i="1" u="sng" dirty="0" err="1" smtClean="0">
                <a:solidFill>
                  <a:schemeClr val="bg1"/>
                </a:solidFill>
              </a:rPr>
              <a:t>vs</a:t>
            </a:r>
            <a:r>
              <a:rPr lang="en-US" b="1" i="1" u="sng" dirty="0" smtClean="0">
                <a:solidFill>
                  <a:schemeClr val="bg1"/>
                </a:solidFill>
              </a:rPr>
              <a:t> </a:t>
            </a:r>
            <a:r>
              <a:rPr lang="en-US" b="1" i="1" u="sng" dirty="0" err="1" smtClean="0">
                <a:solidFill>
                  <a:schemeClr val="bg1"/>
                </a:solidFill>
              </a:rPr>
              <a:t>gonadotrophins</a:t>
            </a:r>
            <a:r>
              <a:rPr lang="en-US" b="1" i="1" u="sng" dirty="0" smtClean="0">
                <a:solidFill>
                  <a:schemeClr val="bg1"/>
                </a:solidFill>
              </a:rPr>
              <a:t> alone :</a:t>
            </a:r>
          </a:p>
          <a:p>
            <a:endParaRPr lang="en-US" dirty="0" smtClean="0"/>
          </a:p>
          <a:p>
            <a:pPr algn="just">
              <a:lnSpc>
                <a:spcPct val="150000"/>
              </a:lnSpc>
              <a:buNone/>
            </a:pPr>
            <a:r>
              <a:rPr lang="en-US" dirty="0" smtClean="0"/>
              <a:t>  RCT showed that the combined regimen of letrozole and HMG is more effective and lesser cost than HMG alone .</a:t>
            </a:r>
          </a:p>
        </p:txBody>
      </p:sp>
    </p:spTree>
  </p:cSld>
  <p:clrMapOvr>
    <a:masterClrMapping/>
  </p:clrMapOvr>
  <p:transition>
    <p:zoom dir="in"/>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u="sng" dirty="0" smtClean="0"/>
              <a:t>(2) Letrozole as second-step treatment:</a:t>
            </a:r>
            <a:endParaRPr lang="en-US" sz="2800" dirty="0"/>
          </a:p>
        </p:txBody>
      </p:sp>
      <p:sp>
        <p:nvSpPr>
          <p:cNvPr id="3" name="Content Placeholder 2"/>
          <p:cNvSpPr>
            <a:spLocks noGrp="1"/>
          </p:cNvSpPr>
          <p:nvPr>
            <p:ph idx="1"/>
          </p:nvPr>
        </p:nvSpPr>
        <p:spPr/>
        <p:txBody>
          <a:bodyPr/>
          <a:lstStyle/>
          <a:p>
            <a:r>
              <a:rPr lang="en-US" b="1" i="1" u="sng" dirty="0" smtClean="0">
                <a:solidFill>
                  <a:schemeClr val="bg1"/>
                </a:solidFill>
              </a:rPr>
              <a:t>Letrozole vs. laparoscopic ovarian drilling</a:t>
            </a:r>
            <a:r>
              <a:rPr lang="en-US" b="1" i="1" u="sng" dirty="0" smtClean="0">
                <a:solidFill>
                  <a:schemeClr val="bg1"/>
                </a:solidFill>
              </a:rPr>
              <a:t>:</a:t>
            </a:r>
          </a:p>
          <a:p>
            <a:pPr>
              <a:buNone/>
            </a:pPr>
            <a:r>
              <a:rPr lang="en-US" u="sng" dirty="0" smtClean="0">
                <a:solidFill>
                  <a:schemeClr val="bg1"/>
                </a:solidFill>
              </a:rPr>
              <a:t> </a:t>
            </a:r>
          </a:p>
          <a:p>
            <a:pPr algn="just">
              <a:lnSpc>
                <a:spcPct val="150000"/>
              </a:lnSpc>
              <a:buNone/>
            </a:pPr>
            <a:r>
              <a:rPr lang="en-US" dirty="0" smtClean="0"/>
              <a:t> </a:t>
            </a:r>
            <a:r>
              <a:rPr lang="en-US" dirty="0" smtClean="0"/>
              <a:t> in </a:t>
            </a:r>
            <a:r>
              <a:rPr lang="en-US" dirty="0" smtClean="0"/>
              <a:t>the Cochrane database review, There was not difference in effectiveness between letrozole and laparoscopic ovarian drilling. </a:t>
            </a:r>
          </a:p>
          <a:p>
            <a:endParaRPr lang="en-US" dirty="0" smtClean="0"/>
          </a:p>
          <a:p>
            <a:pPr>
              <a:buNone/>
            </a:pPr>
            <a:r>
              <a:rPr lang="en-US" dirty="0" smtClean="0"/>
              <a:t> </a:t>
            </a:r>
          </a:p>
        </p:txBody>
      </p:sp>
    </p:spTree>
  </p:cSld>
  <p:clrMapOvr>
    <a:masterClrMapping/>
  </p:clrMapOvr>
  <p:transition>
    <p:zoom dir="in"/>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Letrozole &amp; ART:</a:t>
            </a:r>
            <a:endParaRPr lang="en-US" dirty="0"/>
          </a:p>
        </p:txBody>
      </p:sp>
      <p:sp>
        <p:nvSpPr>
          <p:cNvPr id="3" name="Content Placeholder 2"/>
          <p:cNvSpPr>
            <a:spLocks noGrp="1"/>
          </p:cNvSpPr>
          <p:nvPr>
            <p:ph idx="1"/>
          </p:nvPr>
        </p:nvSpPr>
        <p:spPr>
          <a:xfrm>
            <a:off x="0" y="1219200"/>
            <a:ext cx="9144000" cy="5638800"/>
          </a:xfrm>
        </p:spPr>
        <p:txBody>
          <a:bodyPr>
            <a:normAutofit fontScale="85000" lnSpcReduction="10000"/>
          </a:bodyPr>
          <a:lstStyle/>
          <a:p>
            <a:pPr marL="651510" indent="-514350">
              <a:buAutoNum type="arabicParenBoth"/>
            </a:pPr>
            <a:r>
              <a:rPr lang="en-US" sz="3500" b="1" i="1" u="sng" dirty="0" smtClean="0">
                <a:solidFill>
                  <a:schemeClr val="bg1"/>
                </a:solidFill>
              </a:rPr>
              <a:t>IUI:</a:t>
            </a:r>
          </a:p>
          <a:p>
            <a:pPr marL="651510" indent="-514350" algn="just">
              <a:lnSpc>
                <a:spcPct val="150000"/>
              </a:lnSpc>
              <a:buNone/>
            </a:pPr>
            <a:r>
              <a:rPr lang="en-US" dirty="0" smtClean="0"/>
              <a:t>      </a:t>
            </a:r>
            <a:r>
              <a:rPr lang="en-US" dirty="0" smtClean="0"/>
              <a:t>The recommended regimen in ovarian stimulation for IUI includes the use of letrozole 2.5 mg/day (from Day 3 to Day 7 of the cycle) plus FSH (usually 100 IU/day, although doses can vary depending on the characteristics of the patients) starting on Day 8. This schedule favors lower consumption of FSH injections and more moderate ovarian responses are obtained (lesser mature follicles and lower levels of </a:t>
            </a:r>
            <a:r>
              <a:rPr lang="en-US" dirty="0" err="1" smtClean="0"/>
              <a:t>estradiol</a:t>
            </a:r>
            <a:r>
              <a:rPr lang="en-US" dirty="0" smtClean="0"/>
              <a:t>), minimizing the effect of letrozole on the </a:t>
            </a:r>
            <a:r>
              <a:rPr lang="en-US" dirty="0" err="1" smtClean="0"/>
              <a:t>endometrium</a:t>
            </a:r>
            <a:r>
              <a:rPr lang="en-US" b="1" i="1" dirty="0" smtClean="0"/>
              <a:t> </a:t>
            </a:r>
            <a:r>
              <a:rPr lang="en-US" b="1" i="1" dirty="0" smtClean="0"/>
              <a:t> </a:t>
            </a:r>
            <a:r>
              <a:rPr lang="en-US" b="1" i="1" dirty="0" smtClean="0"/>
              <a:t>(Level I).</a:t>
            </a:r>
            <a:endParaRPr lang="en-US" dirty="0" smtClean="0"/>
          </a:p>
        </p:txBody>
      </p:sp>
    </p:spTree>
  </p:cSld>
  <p:clrMapOvr>
    <a:masterClrMapping/>
  </p:clrMapOvr>
  <p:transition>
    <p:zoom dir="in"/>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Letrozole &amp; ART:</a:t>
            </a:r>
            <a:endParaRPr lang="en-US" dirty="0"/>
          </a:p>
        </p:txBody>
      </p:sp>
      <p:sp>
        <p:nvSpPr>
          <p:cNvPr id="3" name="Content Placeholder 2"/>
          <p:cNvSpPr>
            <a:spLocks noGrp="1"/>
          </p:cNvSpPr>
          <p:nvPr>
            <p:ph idx="1"/>
          </p:nvPr>
        </p:nvSpPr>
        <p:spPr>
          <a:xfrm>
            <a:off x="228600" y="1143000"/>
            <a:ext cx="8686800" cy="5715000"/>
          </a:xfrm>
        </p:spPr>
        <p:txBody>
          <a:bodyPr>
            <a:normAutofit fontScale="92500" lnSpcReduction="20000"/>
          </a:bodyPr>
          <a:lstStyle/>
          <a:p>
            <a:pPr algn="just">
              <a:lnSpc>
                <a:spcPct val="150000"/>
              </a:lnSpc>
            </a:pPr>
            <a:r>
              <a:rPr lang="en-US" dirty="0" smtClean="0"/>
              <a:t>Letrozole is also an effective ovulation inducing agent </a:t>
            </a:r>
            <a:r>
              <a:rPr lang="en-US" dirty="0" smtClean="0"/>
              <a:t>in women </a:t>
            </a:r>
            <a:r>
              <a:rPr lang="en-US" dirty="0" smtClean="0"/>
              <a:t>with </a:t>
            </a:r>
            <a:r>
              <a:rPr lang="en-US" dirty="0" smtClean="0"/>
              <a:t>higher-BMI undergoing IUI trial .</a:t>
            </a:r>
          </a:p>
          <a:p>
            <a:pPr algn="just">
              <a:lnSpc>
                <a:spcPct val="150000"/>
              </a:lnSpc>
            </a:pPr>
            <a:endParaRPr lang="en-US" dirty="0" smtClean="0"/>
          </a:p>
          <a:p>
            <a:pPr algn="just">
              <a:lnSpc>
                <a:spcPct val="150000"/>
              </a:lnSpc>
            </a:pPr>
            <a:r>
              <a:rPr lang="en-US" dirty="0" smtClean="0"/>
              <a:t>In </a:t>
            </a:r>
            <a:r>
              <a:rPr lang="en-US" dirty="0" smtClean="0"/>
              <a:t>a recent study, minimum 40 years of age infertile women (n = 159) undergoing controlled ovarian stimulation and artificial insemination, treated  with </a:t>
            </a:r>
            <a:r>
              <a:rPr lang="en-US" dirty="0" err="1" smtClean="0"/>
              <a:t>aromatase</a:t>
            </a:r>
            <a:r>
              <a:rPr lang="en-US" dirty="0" smtClean="0"/>
              <a:t> inhibitor, letrozole in combination with FSH, exhibited comparable pregnancy rates with less cancelled cycles and less FSH required for stimulation compared to FSH-treated patients alone</a:t>
            </a:r>
            <a:endParaRPr lang="en-US" dirty="0"/>
          </a:p>
        </p:txBody>
      </p:sp>
    </p:spTree>
  </p:cSld>
  <p:clrMapOvr>
    <a:masterClrMapping/>
  </p:clrMapOvr>
  <p:transition>
    <p:zoom dir="in"/>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Letrozole &amp; ART:</a:t>
            </a:r>
            <a:endParaRPr lang="en-US" dirty="0"/>
          </a:p>
        </p:txBody>
      </p:sp>
      <p:sp>
        <p:nvSpPr>
          <p:cNvPr id="3" name="Content Placeholder 2"/>
          <p:cNvSpPr>
            <a:spLocks noGrp="1"/>
          </p:cNvSpPr>
          <p:nvPr>
            <p:ph idx="1"/>
          </p:nvPr>
        </p:nvSpPr>
        <p:spPr>
          <a:xfrm>
            <a:off x="152400" y="1600200"/>
            <a:ext cx="8763000" cy="5029200"/>
          </a:xfrm>
        </p:spPr>
        <p:txBody>
          <a:bodyPr>
            <a:normAutofit fontScale="85000" lnSpcReduction="10000"/>
          </a:bodyPr>
          <a:lstStyle/>
          <a:p>
            <a:pPr>
              <a:buNone/>
            </a:pPr>
            <a:r>
              <a:rPr lang="en-US" b="1" i="1" u="sng" dirty="0" smtClean="0">
                <a:solidFill>
                  <a:schemeClr val="bg1"/>
                </a:solidFill>
              </a:rPr>
              <a:t>(2</a:t>
            </a:r>
            <a:r>
              <a:rPr lang="en-US" b="1" i="1" u="sng" dirty="0" smtClean="0">
                <a:solidFill>
                  <a:schemeClr val="bg1"/>
                </a:solidFill>
              </a:rPr>
              <a:t>)</a:t>
            </a:r>
            <a:r>
              <a:rPr lang="en-US" b="1" i="1" u="sng" dirty="0" smtClean="0">
                <a:solidFill>
                  <a:schemeClr val="bg1"/>
                </a:solidFill>
              </a:rPr>
              <a:t> In IVF </a:t>
            </a:r>
            <a:r>
              <a:rPr lang="en-US" b="1" i="1" u="sng" dirty="0" smtClean="0">
                <a:solidFill>
                  <a:schemeClr val="bg1"/>
                </a:solidFill>
              </a:rPr>
              <a:t>treatment:</a:t>
            </a:r>
          </a:p>
          <a:p>
            <a:pPr marL="651510" indent="-514350" algn="just">
              <a:lnSpc>
                <a:spcPct val="170000"/>
              </a:lnSpc>
              <a:buFont typeface="Wingdings" pitchFamily="2" charset="2"/>
              <a:buChar char="q"/>
            </a:pPr>
            <a:r>
              <a:rPr lang="en-US" dirty="0" smtClean="0"/>
              <a:t>   Though </a:t>
            </a:r>
            <a:r>
              <a:rPr lang="en-US" dirty="0" smtClean="0"/>
              <a:t>the ovarian stimulation and assisted reproductive technologies have improved to a great extent, there has not been a corresponding increase in implantation </a:t>
            </a:r>
            <a:r>
              <a:rPr lang="en-US" dirty="0" err="1" smtClean="0"/>
              <a:t>rate.supraphysiological</a:t>
            </a:r>
            <a:r>
              <a:rPr lang="en-US" dirty="0" smtClean="0"/>
              <a:t> levels of estrogen attained during ovarian stimulation may explain the lower pregnancy rate than expected by different mechanisms including deleterious effects on the </a:t>
            </a:r>
            <a:r>
              <a:rPr lang="en-US" dirty="0" err="1" smtClean="0"/>
              <a:t>endometrium</a:t>
            </a:r>
            <a:r>
              <a:rPr lang="en-US" dirty="0" smtClean="0"/>
              <a:t>.</a:t>
            </a:r>
            <a:endParaRPr lang="en-US" dirty="0" smtClean="0"/>
          </a:p>
          <a:p>
            <a:pPr>
              <a:buNone/>
            </a:pPr>
            <a:endParaRPr lang="en-US" dirty="0"/>
          </a:p>
        </p:txBody>
      </p:sp>
    </p:spTree>
  </p:cSld>
  <p:clrMapOvr>
    <a:masterClrMapping/>
  </p:clrMapOvr>
  <p:transition>
    <p:zoom dir="in"/>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Letrozole &amp; ART:</a:t>
            </a:r>
            <a:endParaRPr lang="en-US" dirty="0"/>
          </a:p>
        </p:txBody>
      </p:sp>
      <p:sp>
        <p:nvSpPr>
          <p:cNvPr id="3" name="Content Placeholder 2"/>
          <p:cNvSpPr>
            <a:spLocks noGrp="1"/>
          </p:cNvSpPr>
          <p:nvPr>
            <p:ph idx="1"/>
          </p:nvPr>
        </p:nvSpPr>
        <p:spPr/>
        <p:txBody>
          <a:bodyPr/>
          <a:lstStyle/>
          <a:p>
            <a:pPr algn="just">
              <a:buNone/>
            </a:pPr>
            <a:r>
              <a:rPr lang="en-US" dirty="0" smtClean="0"/>
              <a:t> </a:t>
            </a:r>
            <a:endParaRPr lang="en-US" dirty="0" smtClean="0"/>
          </a:p>
          <a:p>
            <a:pPr algn="just">
              <a:lnSpc>
                <a:spcPct val="150000"/>
              </a:lnSpc>
            </a:pPr>
            <a:r>
              <a:rPr lang="en-US" dirty="0" smtClean="0"/>
              <a:t>In </a:t>
            </a:r>
            <a:r>
              <a:rPr lang="en-US" dirty="0" smtClean="0"/>
              <a:t>IVF treatment, letrozole </a:t>
            </a:r>
            <a:r>
              <a:rPr lang="en-US" dirty="0" smtClean="0"/>
              <a:t>may improve implantation rate and  </a:t>
            </a:r>
            <a:r>
              <a:rPr lang="en-US" dirty="0" smtClean="0"/>
              <a:t>reduce the requirements of exogenous </a:t>
            </a:r>
            <a:r>
              <a:rPr lang="en-US" dirty="0" err="1" smtClean="0"/>
              <a:t>gonadotrophins</a:t>
            </a:r>
            <a:r>
              <a:rPr lang="en-US" dirty="0" smtClean="0"/>
              <a:t> and, consequently, the cost of an IVF treatment cycle. This is particularly important in poor responders. </a:t>
            </a:r>
            <a:endParaRPr lang="en-US" dirty="0" smtClean="0"/>
          </a:p>
          <a:p>
            <a:pPr algn="just"/>
            <a:endParaRPr lang="en-US" dirty="0"/>
          </a:p>
        </p:txBody>
      </p:sp>
    </p:spTree>
  </p:cSld>
  <p:clrMapOvr>
    <a:masterClrMapping/>
  </p:clrMapOvr>
  <p:transition>
    <p:zoom dir="in"/>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Letrozole &amp; ART:</a:t>
            </a:r>
            <a:endParaRPr lang="en-US" dirty="0"/>
          </a:p>
        </p:txBody>
      </p:sp>
      <p:sp>
        <p:nvSpPr>
          <p:cNvPr id="3" name="Content Placeholder 2"/>
          <p:cNvSpPr>
            <a:spLocks noGrp="1"/>
          </p:cNvSpPr>
          <p:nvPr>
            <p:ph idx="1"/>
          </p:nvPr>
        </p:nvSpPr>
        <p:spPr>
          <a:xfrm>
            <a:off x="152400" y="1600200"/>
            <a:ext cx="8839200" cy="5029200"/>
          </a:xfrm>
        </p:spPr>
        <p:txBody>
          <a:bodyPr>
            <a:normAutofit/>
          </a:bodyPr>
          <a:lstStyle/>
          <a:p>
            <a:pPr algn="just">
              <a:lnSpc>
                <a:spcPct val="150000"/>
              </a:lnSpc>
            </a:pPr>
            <a:r>
              <a:rPr lang="en-US" dirty="0" smtClean="0"/>
              <a:t>Garcia-Velasco </a:t>
            </a:r>
            <a:r>
              <a:rPr lang="en-US" dirty="0" smtClean="0"/>
              <a:t>et </a:t>
            </a:r>
            <a:r>
              <a:rPr lang="en-US" dirty="0" smtClean="0"/>
              <a:t>al. was </a:t>
            </a:r>
            <a:r>
              <a:rPr lang="en-US" dirty="0" smtClean="0"/>
              <a:t>compared </a:t>
            </a:r>
            <a:r>
              <a:rPr lang="en-US" dirty="0" err="1" smtClean="0"/>
              <a:t>rFSH</a:t>
            </a:r>
            <a:r>
              <a:rPr lang="en-US" dirty="0" smtClean="0"/>
              <a:t> and highly purified </a:t>
            </a:r>
            <a:r>
              <a:rPr lang="en-US" dirty="0" err="1" smtClean="0"/>
              <a:t>hMG</a:t>
            </a:r>
            <a:r>
              <a:rPr lang="en-US" dirty="0" smtClean="0"/>
              <a:t> along </a:t>
            </a:r>
            <a:r>
              <a:rPr lang="en-US" dirty="0" smtClean="0"/>
              <a:t>with antagonist </a:t>
            </a:r>
            <a:r>
              <a:rPr lang="en-US" dirty="0" smtClean="0"/>
              <a:t>in one group, then added 2.5 mg letrozole </a:t>
            </a:r>
            <a:r>
              <a:rPr lang="en-US" dirty="0" smtClean="0"/>
              <a:t>to create </a:t>
            </a:r>
            <a:r>
              <a:rPr lang="en-US" dirty="0" smtClean="0"/>
              <a:t>a second group for comparison. Testosterone </a:t>
            </a:r>
            <a:r>
              <a:rPr lang="en-US" dirty="0" smtClean="0"/>
              <a:t>and </a:t>
            </a:r>
            <a:r>
              <a:rPr lang="en-US" dirty="0" err="1" smtClean="0"/>
              <a:t>androstenedione</a:t>
            </a:r>
            <a:r>
              <a:rPr lang="en-US" dirty="0" smtClean="0"/>
              <a:t> </a:t>
            </a:r>
            <a:r>
              <a:rPr lang="en-US" dirty="0" smtClean="0"/>
              <a:t>were significantly increased in the </a:t>
            </a:r>
            <a:r>
              <a:rPr lang="en-US" dirty="0" smtClean="0"/>
              <a:t>follicular fluid </a:t>
            </a:r>
            <a:r>
              <a:rPr lang="en-US" dirty="0" smtClean="0"/>
              <a:t>of the experimental group, compared with </a:t>
            </a:r>
            <a:r>
              <a:rPr lang="en-US" dirty="0" smtClean="0"/>
              <a:t>the controls. </a:t>
            </a:r>
            <a:endParaRPr lang="en-US" dirty="0"/>
          </a:p>
        </p:txBody>
      </p:sp>
    </p:spTree>
  </p:cSld>
  <p:clrMapOvr>
    <a:masterClrMapping/>
  </p:clrMapOvr>
  <p:transition>
    <p:zoom dir="in"/>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Letrozole &amp; ART:</a:t>
            </a:r>
            <a:endParaRPr lang="en-US" dirty="0"/>
          </a:p>
        </p:txBody>
      </p:sp>
      <p:sp>
        <p:nvSpPr>
          <p:cNvPr id="3" name="Content Placeholder 2"/>
          <p:cNvSpPr>
            <a:spLocks noGrp="1"/>
          </p:cNvSpPr>
          <p:nvPr>
            <p:ph idx="1"/>
          </p:nvPr>
        </p:nvSpPr>
        <p:spPr>
          <a:xfrm>
            <a:off x="152400" y="1295400"/>
            <a:ext cx="8839200" cy="5334000"/>
          </a:xfrm>
        </p:spPr>
        <p:txBody>
          <a:bodyPr>
            <a:normAutofit/>
          </a:bodyPr>
          <a:lstStyle/>
          <a:p>
            <a:pPr algn="just">
              <a:lnSpc>
                <a:spcPct val="150000"/>
              </a:lnSpc>
              <a:buNone/>
            </a:pPr>
            <a:r>
              <a:rPr lang="en-US" dirty="0" smtClean="0"/>
              <a:t>. Interestingly, E2 levels of follicular fluid </a:t>
            </a:r>
            <a:r>
              <a:rPr lang="en-US" dirty="0" smtClean="0"/>
              <a:t>were similar </a:t>
            </a:r>
            <a:r>
              <a:rPr lang="en-US" dirty="0" smtClean="0"/>
              <a:t>with controls. These findings are consistent </a:t>
            </a:r>
            <a:r>
              <a:rPr lang="en-US" dirty="0" smtClean="0"/>
              <a:t>with the </a:t>
            </a:r>
            <a:r>
              <a:rPr lang="en-US" dirty="0" smtClean="0"/>
              <a:t>hypothesis that </a:t>
            </a:r>
            <a:r>
              <a:rPr lang="en-US" dirty="0" err="1" smtClean="0"/>
              <a:t>aromatase</a:t>
            </a:r>
            <a:r>
              <a:rPr lang="en-US" dirty="0" smtClean="0"/>
              <a:t> inhibition, by blocking </a:t>
            </a:r>
            <a:r>
              <a:rPr lang="en-US" dirty="0" smtClean="0"/>
              <a:t>androgen to </a:t>
            </a:r>
            <a:r>
              <a:rPr lang="en-US" dirty="0" smtClean="0"/>
              <a:t>convert into estrogen, increases </a:t>
            </a:r>
            <a:r>
              <a:rPr lang="en-US" dirty="0" err="1" smtClean="0"/>
              <a:t>intraovarian</a:t>
            </a:r>
            <a:r>
              <a:rPr lang="en-US" dirty="0" smtClean="0"/>
              <a:t> </a:t>
            </a:r>
            <a:r>
              <a:rPr lang="en-US" dirty="0" smtClean="0"/>
              <a:t>androgens and </a:t>
            </a:r>
            <a:r>
              <a:rPr lang="en-US" dirty="0" smtClean="0"/>
              <a:t>follicular FSH receptor expression </a:t>
            </a:r>
            <a:r>
              <a:rPr lang="en-US" dirty="0" smtClean="0"/>
              <a:t>and sensitivity </a:t>
            </a:r>
            <a:r>
              <a:rPr lang="en-US" dirty="0" smtClean="0"/>
              <a:t>to FSH administration</a:t>
            </a:r>
            <a:endParaRPr lang="en-US" dirty="0"/>
          </a:p>
        </p:txBody>
      </p:sp>
    </p:spTree>
  </p:cSld>
  <p:clrMapOvr>
    <a:masterClrMapping/>
  </p:clrMapOvr>
  <p:transition>
    <p:zoom dir="in"/>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Letrozole &amp; ART:</a:t>
            </a:r>
            <a:endParaRPr lang="en-US" dirty="0"/>
          </a:p>
        </p:txBody>
      </p:sp>
      <p:sp>
        <p:nvSpPr>
          <p:cNvPr id="3" name="Content Placeholder 2"/>
          <p:cNvSpPr>
            <a:spLocks noGrp="1"/>
          </p:cNvSpPr>
          <p:nvPr>
            <p:ph idx="1"/>
          </p:nvPr>
        </p:nvSpPr>
        <p:spPr>
          <a:xfrm>
            <a:off x="152400" y="1600200"/>
            <a:ext cx="8839200" cy="5105400"/>
          </a:xfrm>
        </p:spPr>
        <p:txBody>
          <a:bodyPr>
            <a:normAutofit/>
          </a:bodyPr>
          <a:lstStyle/>
          <a:p>
            <a:pPr algn="just">
              <a:lnSpc>
                <a:spcPct val="160000"/>
              </a:lnSpc>
              <a:buNone/>
            </a:pPr>
            <a:r>
              <a:rPr lang="en-US" dirty="0" smtClean="0"/>
              <a:t>    </a:t>
            </a:r>
            <a:r>
              <a:rPr lang="en-US" dirty="0" smtClean="0"/>
              <a:t>Also this inhibition </a:t>
            </a:r>
            <a:r>
              <a:rPr lang="en-US" dirty="0" smtClean="0"/>
              <a:t>can be </a:t>
            </a:r>
            <a:r>
              <a:rPr lang="en-US" dirty="0" smtClean="0"/>
              <a:t>rapidly reversed. The implantation rate was higher </a:t>
            </a:r>
            <a:r>
              <a:rPr lang="en-US" dirty="0" smtClean="0"/>
              <a:t>in the </a:t>
            </a:r>
            <a:r>
              <a:rPr lang="en-US" dirty="0" smtClean="0"/>
              <a:t>letrozole group than </a:t>
            </a:r>
            <a:r>
              <a:rPr lang="en-US" dirty="0" err="1" smtClean="0"/>
              <a:t>gonadotropins</a:t>
            </a:r>
            <a:r>
              <a:rPr lang="en-US" dirty="0" smtClean="0"/>
              <a:t> alone group (</a:t>
            </a:r>
            <a:r>
              <a:rPr lang="en-US" dirty="0" smtClean="0"/>
              <a:t>25% and </a:t>
            </a:r>
            <a:r>
              <a:rPr lang="en-US" dirty="0" smtClean="0"/>
              <a:t>9.4% respectively). The pregnancy rate was </a:t>
            </a:r>
            <a:r>
              <a:rPr lang="en-US" dirty="0" smtClean="0"/>
              <a:t>higher (41.6</a:t>
            </a:r>
            <a:r>
              <a:rPr lang="en-US" dirty="0" smtClean="0"/>
              <a:t>% versus 28.9%) in letrozole group. These two </a:t>
            </a:r>
            <a:r>
              <a:rPr lang="en-US" dirty="0" smtClean="0"/>
              <a:t>results were </a:t>
            </a:r>
            <a:r>
              <a:rPr lang="en-US" dirty="0" smtClean="0"/>
              <a:t>not statistically significant .</a:t>
            </a:r>
          </a:p>
          <a:p>
            <a:endParaRPr lang="en-US" dirty="0"/>
          </a:p>
        </p:txBody>
      </p:sp>
    </p:spTree>
  </p:cSld>
  <p:clrMapOvr>
    <a:masterClrMapping/>
  </p:clrMapOvr>
  <p:transition>
    <p:zoom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83162"/>
          </a:xfrm>
        </p:spPr>
        <p:txBody>
          <a:bodyPr/>
          <a:lstStyle/>
          <a:p>
            <a:endParaRPr lang="en-US" dirty="0"/>
          </a:p>
        </p:txBody>
      </p:sp>
      <p:pic>
        <p:nvPicPr>
          <p:cNvPr id="4" name="Content Placeholder 3" descr="images.jpg"/>
          <p:cNvPicPr>
            <a:picLocks noGrp="1" noChangeAspect="1"/>
          </p:cNvPicPr>
          <p:nvPr>
            <p:ph idx="1"/>
          </p:nvPr>
        </p:nvPicPr>
        <p:blipFill>
          <a:blip r:embed="rId2"/>
          <a:stretch>
            <a:fillRect/>
          </a:stretch>
        </p:blipFill>
        <p:spPr>
          <a:xfrm>
            <a:off x="685800" y="457200"/>
            <a:ext cx="6858000" cy="5715000"/>
          </a:xfrm>
        </p:spPr>
      </p:pic>
    </p:spTree>
  </p:cSld>
  <p:clrMapOvr>
    <a:masterClrMapping/>
  </p:clrMapOvr>
  <p:transition>
    <p:zoom dir="in"/>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Letrozole &amp; ART:</a:t>
            </a:r>
            <a:endParaRPr lang="en-US" dirty="0"/>
          </a:p>
        </p:txBody>
      </p:sp>
      <p:sp>
        <p:nvSpPr>
          <p:cNvPr id="3" name="Content Placeholder 2"/>
          <p:cNvSpPr>
            <a:spLocks noGrp="1"/>
          </p:cNvSpPr>
          <p:nvPr>
            <p:ph idx="1"/>
          </p:nvPr>
        </p:nvSpPr>
        <p:spPr>
          <a:xfrm>
            <a:off x="152400" y="1219200"/>
            <a:ext cx="8839200" cy="5638800"/>
          </a:xfrm>
        </p:spPr>
        <p:txBody>
          <a:bodyPr>
            <a:normAutofit fontScale="77500" lnSpcReduction="20000"/>
          </a:bodyPr>
          <a:lstStyle/>
          <a:p>
            <a:r>
              <a:rPr lang="en-US" sz="4000" b="1" i="1" u="sng" dirty="0" smtClean="0">
                <a:solidFill>
                  <a:schemeClr val="bg1"/>
                </a:solidFill>
              </a:rPr>
              <a:t>Reduced ovarian reserve:</a:t>
            </a:r>
          </a:p>
          <a:p>
            <a:pPr algn="just">
              <a:lnSpc>
                <a:spcPct val="160000"/>
              </a:lnSpc>
              <a:buNone/>
            </a:pPr>
            <a:r>
              <a:rPr lang="en-US" dirty="0" smtClean="0"/>
              <a:t> letrozole is  </a:t>
            </a:r>
            <a:r>
              <a:rPr lang="en-US" dirty="0" smtClean="0"/>
              <a:t>the promising agent to </a:t>
            </a:r>
            <a:r>
              <a:rPr lang="en-US" dirty="0" smtClean="0"/>
              <a:t>enhance the </a:t>
            </a:r>
            <a:r>
              <a:rPr lang="en-US" dirty="0" smtClean="0"/>
              <a:t>follicular response in women with </a:t>
            </a:r>
            <a:r>
              <a:rPr lang="en-US" dirty="0" smtClean="0"/>
              <a:t>diminished ovarian </a:t>
            </a:r>
            <a:r>
              <a:rPr lang="en-US" dirty="0" smtClean="0"/>
              <a:t>reserve</a:t>
            </a:r>
            <a:r>
              <a:rPr lang="en-US" dirty="0" smtClean="0"/>
              <a:t>.</a:t>
            </a:r>
          </a:p>
          <a:p>
            <a:pPr algn="just">
              <a:lnSpc>
                <a:spcPct val="160000"/>
              </a:lnSpc>
              <a:buNone/>
            </a:pPr>
            <a:endParaRPr lang="en-US" dirty="0" smtClean="0"/>
          </a:p>
          <a:p>
            <a:pPr algn="just">
              <a:lnSpc>
                <a:spcPct val="160000"/>
              </a:lnSpc>
            </a:pPr>
            <a:endParaRPr lang="en-US" dirty="0" smtClean="0"/>
          </a:p>
          <a:p>
            <a:pPr algn="just">
              <a:lnSpc>
                <a:spcPct val="160000"/>
              </a:lnSpc>
            </a:pPr>
            <a:endParaRPr lang="en-US" dirty="0" smtClean="0"/>
          </a:p>
          <a:p>
            <a:pPr algn="just">
              <a:lnSpc>
                <a:spcPct val="160000"/>
              </a:lnSpc>
              <a:buNone/>
            </a:pPr>
            <a:endParaRPr lang="en-US" dirty="0" smtClean="0"/>
          </a:p>
          <a:p>
            <a:pPr algn="just">
              <a:lnSpc>
                <a:spcPct val="160000"/>
              </a:lnSpc>
              <a:buNone/>
            </a:pPr>
            <a:r>
              <a:rPr lang="en-US" dirty="0" smtClean="0"/>
              <a:t>Due </a:t>
            </a:r>
            <a:r>
              <a:rPr lang="en-US" dirty="0" smtClean="0"/>
              <a:t>to inhibition of aromatization, </a:t>
            </a:r>
            <a:r>
              <a:rPr lang="en-US" dirty="0" smtClean="0"/>
              <a:t>androgens that </a:t>
            </a:r>
            <a:r>
              <a:rPr lang="en-US" dirty="0" smtClean="0"/>
              <a:t>normally converted to estrogens accumulate </a:t>
            </a:r>
            <a:r>
              <a:rPr lang="en-US" dirty="0" smtClean="0"/>
              <a:t>in the </a:t>
            </a:r>
            <a:r>
              <a:rPr lang="en-US" dirty="0" smtClean="0"/>
              <a:t>ovary, and these androgens increase follicular </a:t>
            </a:r>
            <a:r>
              <a:rPr lang="en-US" dirty="0" err="1" smtClean="0"/>
              <a:t>sensitivityto</a:t>
            </a:r>
            <a:r>
              <a:rPr lang="en-US" dirty="0" smtClean="0"/>
              <a:t> </a:t>
            </a:r>
            <a:r>
              <a:rPr lang="en-US" dirty="0" smtClean="0"/>
              <a:t>FSH by increasing follicular FSH receptors. </a:t>
            </a:r>
          </a:p>
          <a:p>
            <a:pPr>
              <a:buNone/>
            </a:pPr>
            <a:endParaRPr lang="en-US" dirty="0"/>
          </a:p>
        </p:txBody>
      </p:sp>
      <p:sp>
        <p:nvSpPr>
          <p:cNvPr id="4" name="Rounded Rectangle 3"/>
          <p:cNvSpPr/>
          <p:nvPr/>
        </p:nvSpPr>
        <p:spPr>
          <a:xfrm>
            <a:off x="1447800" y="3276600"/>
            <a:ext cx="4419600" cy="144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t>HOW</a:t>
            </a:r>
            <a:endParaRPr lang="en-US" sz="4400" dirty="0"/>
          </a:p>
        </p:txBody>
      </p:sp>
    </p:spTree>
  </p:cSld>
  <p:clrMapOvr>
    <a:masterClrMapping/>
  </p:clrMapOvr>
  <p:transition>
    <p:zoom dir="in"/>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Letrozole &amp; ART:</a:t>
            </a:r>
            <a:endParaRPr lang="en-US" dirty="0"/>
          </a:p>
        </p:txBody>
      </p:sp>
      <p:sp>
        <p:nvSpPr>
          <p:cNvPr id="3" name="Content Placeholder 2"/>
          <p:cNvSpPr>
            <a:spLocks noGrp="1"/>
          </p:cNvSpPr>
          <p:nvPr>
            <p:ph idx="1"/>
          </p:nvPr>
        </p:nvSpPr>
        <p:spPr>
          <a:xfrm>
            <a:off x="152400" y="1295400"/>
            <a:ext cx="8839200" cy="5562600"/>
          </a:xfrm>
        </p:spPr>
        <p:txBody>
          <a:bodyPr>
            <a:normAutofit fontScale="92500"/>
          </a:bodyPr>
          <a:lstStyle/>
          <a:p>
            <a:pPr algn="just">
              <a:lnSpc>
                <a:spcPct val="150000"/>
              </a:lnSpc>
              <a:buNone/>
            </a:pPr>
            <a:r>
              <a:rPr lang="en-US" dirty="0" smtClean="0"/>
              <a:t>    The </a:t>
            </a:r>
            <a:r>
              <a:rPr lang="en-US" dirty="0" smtClean="0"/>
              <a:t>effect of remaining FSH, accelerates follicular </a:t>
            </a:r>
            <a:r>
              <a:rPr lang="en-US" dirty="0" smtClean="0"/>
              <a:t>development. Also</a:t>
            </a:r>
            <a:r>
              <a:rPr lang="en-US" dirty="0" smtClean="0"/>
              <a:t>, androgen accumulation in the </a:t>
            </a:r>
            <a:r>
              <a:rPr lang="en-US" dirty="0" smtClean="0"/>
              <a:t>follicle, stimulates </a:t>
            </a:r>
            <a:r>
              <a:rPr lang="en-US" dirty="0" smtClean="0"/>
              <a:t>insulin-like growth factor I (IGF-I) which </a:t>
            </a:r>
            <a:r>
              <a:rPr lang="en-US" dirty="0" smtClean="0"/>
              <a:t>may synergize </a:t>
            </a:r>
            <a:r>
              <a:rPr lang="en-US" dirty="0" smtClean="0"/>
              <a:t>with FSH to promote </a:t>
            </a:r>
            <a:r>
              <a:rPr lang="en-US" dirty="0" err="1" smtClean="0"/>
              <a:t>folliculogenesis</a:t>
            </a:r>
            <a:r>
              <a:rPr lang="en-US" dirty="0" smtClean="0"/>
              <a:t>.</a:t>
            </a:r>
          </a:p>
          <a:p>
            <a:pPr algn="just">
              <a:lnSpc>
                <a:spcPct val="150000"/>
              </a:lnSpc>
              <a:buNone/>
            </a:pPr>
            <a:r>
              <a:rPr lang="en-US" dirty="0" smtClean="0"/>
              <a:t>    The improved </a:t>
            </a:r>
            <a:r>
              <a:rPr lang="en-US" dirty="0" smtClean="0"/>
              <a:t>response was clearly shown by the </a:t>
            </a:r>
            <a:r>
              <a:rPr lang="en-US" dirty="0" smtClean="0"/>
              <a:t>significantly higher </a:t>
            </a:r>
            <a:r>
              <a:rPr lang="en-US" dirty="0" smtClean="0"/>
              <a:t>number of mature follicles and significantly </a:t>
            </a:r>
            <a:r>
              <a:rPr lang="en-US" dirty="0" smtClean="0"/>
              <a:t>lower amount </a:t>
            </a:r>
            <a:r>
              <a:rPr lang="en-US" dirty="0" smtClean="0"/>
              <a:t>of FSH needed to achieve an adequate number </a:t>
            </a:r>
            <a:r>
              <a:rPr lang="en-US" dirty="0" smtClean="0"/>
              <a:t>of </a:t>
            </a:r>
            <a:r>
              <a:rPr lang="en-US" dirty="0" err="1" smtClean="0"/>
              <a:t>preovulatory</a:t>
            </a:r>
            <a:r>
              <a:rPr lang="en-US" dirty="0" smtClean="0"/>
              <a:t> follicles.</a:t>
            </a:r>
            <a:endParaRPr lang="en-US" dirty="0"/>
          </a:p>
        </p:txBody>
      </p:sp>
    </p:spTree>
  </p:cSld>
  <p:clrMapOvr>
    <a:masterClrMapping/>
  </p:clrMapOvr>
  <p:transition>
    <p:zoom dir="in"/>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Letrozole &amp; ART:</a:t>
            </a:r>
            <a:endParaRPr lang="en-US" dirty="0"/>
          </a:p>
        </p:txBody>
      </p:sp>
      <p:sp>
        <p:nvSpPr>
          <p:cNvPr id="3" name="Content Placeholder 2"/>
          <p:cNvSpPr>
            <a:spLocks noGrp="1"/>
          </p:cNvSpPr>
          <p:nvPr>
            <p:ph idx="1"/>
          </p:nvPr>
        </p:nvSpPr>
        <p:spPr>
          <a:xfrm>
            <a:off x="228600" y="1371600"/>
            <a:ext cx="8763000" cy="5257800"/>
          </a:xfrm>
        </p:spPr>
        <p:txBody>
          <a:bodyPr>
            <a:normAutofit/>
          </a:bodyPr>
          <a:lstStyle/>
          <a:p>
            <a:pPr algn="just">
              <a:lnSpc>
                <a:spcPct val="150000"/>
              </a:lnSpc>
              <a:buNone/>
            </a:pPr>
            <a:r>
              <a:rPr lang="en-US" b="1" i="1" u="sng" dirty="0" smtClean="0">
                <a:solidFill>
                  <a:schemeClr val="bg1"/>
                </a:solidFill>
              </a:rPr>
              <a:t>LETROZOLE&amp;ENDOMETRIOSIS:</a:t>
            </a:r>
          </a:p>
          <a:p>
            <a:pPr algn="just">
              <a:lnSpc>
                <a:spcPct val="150000"/>
              </a:lnSpc>
              <a:buNone/>
            </a:pPr>
            <a:r>
              <a:rPr lang="en-US" dirty="0" smtClean="0"/>
              <a:t>     AIs </a:t>
            </a:r>
            <a:r>
              <a:rPr lang="en-US" dirty="0" smtClean="0"/>
              <a:t>are thought to </a:t>
            </a:r>
            <a:r>
              <a:rPr lang="en-US" dirty="0" smtClean="0"/>
              <a:t>be useful </a:t>
            </a:r>
            <a:r>
              <a:rPr lang="en-US" dirty="0" smtClean="0"/>
              <a:t>in treatment of infertility associated with endometriosis</a:t>
            </a:r>
            <a:r>
              <a:rPr lang="en-US" dirty="0" smtClean="0"/>
              <a:t>.</a:t>
            </a:r>
          </a:p>
          <a:p>
            <a:pPr algn="just">
              <a:lnSpc>
                <a:spcPct val="150000"/>
              </a:lnSpc>
              <a:buNone/>
            </a:pPr>
            <a:r>
              <a:rPr lang="en-US" dirty="0" smtClean="0"/>
              <a:t>     combined letrozole </a:t>
            </a:r>
            <a:r>
              <a:rPr lang="en-US" dirty="0" smtClean="0"/>
              <a:t>and </a:t>
            </a:r>
            <a:r>
              <a:rPr lang="en-US" dirty="0" err="1" smtClean="0"/>
              <a:t>goserelin</a:t>
            </a:r>
            <a:r>
              <a:rPr lang="en-US" dirty="0" smtClean="0"/>
              <a:t> </a:t>
            </a:r>
            <a:r>
              <a:rPr lang="en-US" dirty="0" err="1" smtClean="0"/>
              <a:t>downregulation</a:t>
            </a:r>
            <a:r>
              <a:rPr lang="en-US" dirty="0" smtClean="0"/>
              <a:t> reduces </a:t>
            </a:r>
            <a:r>
              <a:rPr lang="en-US" dirty="0" err="1" smtClean="0"/>
              <a:t>endometriomal</a:t>
            </a:r>
            <a:r>
              <a:rPr lang="en-US" dirty="0" smtClean="0"/>
              <a:t> volume and </a:t>
            </a:r>
            <a:r>
              <a:rPr lang="en-US" dirty="0" smtClean="0"/>
              <a:t>serum Ca125 </a:t>
            </a:r>
            <a:r>
              <a:rPr lang="en-US" dirty="0" smtClean="0"/>
              <a:t>which is in accordance with pregnancy and </a:t>
            </a:r>
            <a:r>
              <a:rPr lang="en-US" dirty="0" smtClean="0"/>
              <a:t>delivery but </a:t>
            </a:r>
            <a:r>
              <a:rPr lang="en-US" dirty="0" smtClean="0"/>
              <a:t>a high pregnancy loss was noted </a:t>
            </a:r>
          </a:p>
          <a:p>
            <a:endParaRPr lang="en-US" dirty="0"/>
          </a:p>
        </p:txBody>
      </p:sp>
    </p:spTree>
  </p:cSld>
  <p:clrMapOvr>
    <a:masterClrMapping/>
  </p:clrMapOvr>
  <p:transition>
    <p:zoom dir="in"/>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Letrozole &amp; ART:</a:t>
            </a:r>
            <a:endParaRPr lang="en-US" dirty="0"/>
          </a:p>
        </p:txBody>
      </p:sp>
      <p:sp>
        <p:nvSpPr>
          <p:cNvPr id="3" name="Content Placeholder 2"/>
          <p:cNvSpPr>
            <a:spLocks noGrp="1"/>
          </p:cNvSpPr>
          <p:nvPr>
            <p:ph idx="1"/>
          </p:nvPr>
        </p:nvSpPr>
        <p:spPr>
          <a:xfrm>
            <a:off x="228600" y="1600200"/>
            <a:ext cx="8915400" cy="5029200"/>
          </a:xfrm>
        </p:spPr>
        <p:txBody>
          <a:bodyPr>
            <a:normAutofit fontScale="92500"/>
          </a:bodyPr>
          <a:lstStyle/>
          <a:p>
            <a:pPr algn="just">
              <a:lnSpc>
                <a:spcPct val="150000"/>
              </a:lnSpc>
              <a:buNone/>
            </a:pPr>
            <a:r>
              <a:rPr lang="en-US" b="1" i="1" u="sng" dirty="0" smtClean="0">
                <a:solidFill>
                  <a:schemeClr val="bg1"/>
                </a:solidFill>
              </a:rPr>
              <a:t>LETROZOLE &amp; FERTILITY PRESRVATION STRATEGY:</a:t>
            </a:r>
          </a:p>
          <a:p>
            <a:pPr algn="just">
              <a:lnSpc>
                <a:spcPct val="150000"/>
              </a:lnSpc>
              <a:buNone/>
            </a:pPr>
            <a:endParaRPr lang="en-US" dirty="0" smtClean="0"/>
          </a:p>
          <a:p>
            <a:pPr algn="just">
              <a:lnSpc>
                <a:spcPct val="150000"/>
              </a:lnSpc>
              <a:buNone/>
            </a:pPr>
            <a:r>
              <a:rPr lang="en-US" dirty="0" smtClean="0"/>
              <a:t>     Further </a:t>
            </a:r>
            <a:r>
              <a:rPr lang="en-US" dirty="0" smtClean="0"/>
              <a:t>treatment for </a:t>
            </a:r>
            <a:r>
              <a:rPr lang="en-US" dirty="0" smtClean="0"/>
              <a:t>breast cancer </a:t>
            </a:r>
            <a:r>
              <a:rPr lang="en-US" dirty="0" smtClean="0"/>
              <a:t>often involves chemotherapy with </a:t>
            </a:r>
            <a:r>
              <a:rPr lang="en-US" dirty="0" err="1" smtClean="0"/>
              <a:t>alkylating</a:t>
            </a:r>
            <a:r>
              <a:rPr lang="en-US" dirty="0" smtClean="0"/>
              <a:t> agents </a:t>
            </a:r>
            <a:r>
              <a:rPr lang="en-US" dirty="0" smtClean="0"/>
              <a:t>that can damage ovarian follicle reserve </a:t>
            </a:r>
            <a:r>
              <a:rPr lang="en-US" dirty="0" smtClean="0"/>
              <a:t>leading to </a:t>
            </a:r>
            <a:r>
              <a:rPr lang="en-US" dirty="0" smtClean="0"/>
              <a:t>diminished ovarian reserve. For future fertility, </a:t>
            </a:r>
            <a:r>
              <a:rPr lang="en-US" dirty="0" err="1" smtClean="0"/>
              <a:t>oocyte</a:t>
            </a:r>
            <a:r>
              <a:rPr lang="en-US" dirty="0" smtClean="0"/>
              <a:t> cryopreservation </a:t>
            </a:r>
            <a:r>
              <a:rPr lang="en-US" dirty="0" smtClean="0"/>
              <a:t>is recommended before chemotherapy.</a:t>
            </a:r>
          </a:p>
          <a:p>
            <a:pPr algn="just">
              <a:lnSpc>
                <a:spcPct val="150000"/>
              </a:lnSpc>
              <a:buNone/>
            </a:pPr>
            <a:endParaRPr lang="en-US" dirty="0"/>
          </a:p>
        </p:txBody>
      </p:sp>
    </p:spTree>
  </p:cSld>
  <p:clrMapOvr>
    <a:masterClrMapping/>
  </p:clrMapOvr>
  <p:transition>
    <p:zoom dir="in"/>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Letrozole &amp; ART:</a:t>
            </a:r>
            <a:endParaRPr lang="en-US" dirty="0"/>
          </a:p>
        </p:txBody>
      </p:sp>
      <p:sp>
        <p:nvSpPr>
          <p:cNvPr id="3" name="Content Placeholder 2"/>
          <p:cNvSpPr>
            <a:spLocks noGrp="1"/>
          </p:cNvSpPr>
          <p:nvPr>
            <p:ph idx="1"/>
          </p:nvPr>
        </p:nvSpPr>
        <p:spPr>
          <a:xfrm>
            <a:off x="152400" y="1600200"/>
            <a:ext cx="8763000" cy="5105400"/>
          </a:xfrm>
        </p:spPr>
        <p:txBody>
          <a:bodyPr>
            <a:normAutofit lnSpcReduction="10000"/>
          </a:bodyPr>
          <a:lstStyle/>
          <a:p>
            <a:pPr algn="just">
              <a:lnSpc>
                <a:spcPct val="150000"/>
              </a:lnSpc>
              <a:buNone/>
            </a:pPr>
            <a:r>
              <a:rPr lang="en-US" dirty="0" smtClean="0"/>
              <a:t>    </a:t>
            </a:r>
            <a:r>
              <a:rPr lang="en-US" dirty="0" err="1" smtClean="0"/>
              <a:t>Oktay</a:t>
            </a:r>
            <a:r>
              <a:rPr lang="en-US" dirty="0" smtClean="0"/>
              <a:t> </a:t>
            </a:r>
            <a:r>
              <a:rPr lang="en-US" dirty="0" smtClean="0"/>
              <a:t>et al. compared, that use of </a:t>
            </a:r>
            <a:r>
              <a:rPr lang="en-US" dirty="0" err="1" smtClean="0"/>
              <a:t>tamoxifen</a:t>
            </a:r>
            <a:r>
              <a:rPr lang="en-US" dirty="0" smtClean="0"/>
              <a:t> alone </a:t>
            </a:r>
            <a:r>
              <a:rPr lang="en-US" dirty="0" smtClean="0"/>
              <a:t>or letrozole </a:t>
            </a:r>
            <a:r>
              <a:rPr lang="en-US" dirty="0" smtClean="0"/>
              <a:t>combined with low-dose FSH in women </a:t>
            </a:r>
            <a:r>
              <a:rPr lang="en-US" dirty="0" smtClean="0"/>
              <a:t>with breast </a:t>
            </a:r>
            <a:r>
              <a:rPr lang="en-US" dirty="0" smtClean="0"/>
              <a:t>cancer who desired embryo cryopreservation. </a:t>
            </a:r>
            <a:r>
              <a:rPr lang="en-US" dirty="0" smtClean="0"/>
              <a:t>The combination </a:t>
            </a:r>
            <a:r>
              <a:rPr lang="en-US" dirty="0" smtClean="0"/>
              <a:t>therapy was associated with lower peak </a:t>
            </a:r>
            <a:r>
              <a:rPr lang="en-US" dirty="0" smtClean="0"/>
              <a:t>E2 levels </a:t>
            </a:r>
            <a:r>
              <a:rPr lang="en-US" dirty="0" smtClean="0"/>
              <a:t>and a higher number of embryos </a:t>
            </a:r>
            <a:r>
              <a:rPr lang="en-US" dirty="0" smtClean="0"/>
              <a:t>. </a:t>
            </a:r>
          </a:p>
          <a:p>
            <a:pPr algn="just">
              <a:lnSpc>
                <a:spcPct val="150000"/>
              </a:lnSpc>
              <a:buNone/>
            </a:pPr>
            <a:r>
              <a:rPr lang="en-US" dirty="0" smtClean="0"/>
              <a:t>   Adjunctive use </a:t>
            </a:r>
            <a:r>
              <a:rPr lang="en-US" dirty="0" smtClean="0"/>
              <a:t>of letrozole may </a:t>
            </a:r>
            <a:r>
              <a:rPr lang="en-US" dirty="0" smtClean="0"/>
              <a:t>also considered </a:t>
            </a:r>
            <a:r>
              <a:rPr lang="en-US" dirty="0" smtClean="0"/>
              <a:t>as a </a:t>
            </a:r>
            <a:r>
              <a:rPr lang="en-US" dirty="0" smtClean="0"/>
              <a:t>cost/effective IVF </a:t>
            </a:r>
            <a:r>
              <a:rPr lang="en-US" dirty="0" smtClean="0"/>
              <a:t>protocol in these patients </a:t>
            </a:r>
            <a:r>
              <a:rPr lang="en-US" dirty="0" smtClean="0"/>
              <a:t>.</a:t>
            </a:r>
            <a:endParaRPr lang="en-US" dirty="0"/>
          </a:p>
        </p:txBody>
      </p:sp>
    </p:spTree>
  </p:cSld>
  <p:clrMapOvr>
    <a:masterClrMapping/>
  </p:clrMapOvr>
  <p:transition>
    <p:zoom dir="in"/>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4648200"/>
          </a:xfrm>
        </p:spPr>
        <p:txBody>
          <a:bodyPr>
            <a:normAutofit/>
          </a:bodyPr>
          <a:lstStyle/>
          <a:p>
            <a:r>
              <a:rPr lang="en-US" sz="7200" dirty="0" smtClean="0"/>
              <a:t> DOSAGE</a:t>
            </a:r>
            <a:endParaRPr lang="en-US" sz="7200" dirty="0"/>
          </a:p>
        </p:txBody>
      </p:sp>
    </p:spTree>
  </p:cSld>
  <p:clrMapOvr>
    <a:masterClrMapping/>
  </p:clrMapOvr>
  <p:transition>
    <p:zoom dir="in"/>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371600"/>
            <a:ext cx="8763000" cy="5257800"/>
          </a:xfrm>
        </p:spPr>
        <p:txBody>
          <a:bodyPr>
            <a:normAutofit/>
          </a:bodyPr>
          <a:lstStyle/>
          <a:p>
            <a:pPr algn="just">
              <a:lnSpc>
                <a:spcPct val="150000"/>
              </a:lnSpc>
            </a:pPr>
            <a:r>
              <a:rPr lang="en-US" b="1" i="1" u="sng" dirty="0" smtClean="0">
                <a:solidFill>
                  <a:schemeClr val="bg1"/>
                </a:solidFill>
              </a:rPr>
              <a:t>Dose of letrozole for ovulation-induction:</a:t>
            </a:r>
          </a:p>
          <a:p>
            <a:pPr algn="just">
              <a:lnSpc>
                <a:spcPct val="150000"/>
              </a:lnSpc>
              <a:buNone/>
            </a:pPr>
            <a:r>
              <a:rPr lang="en-US" dirty="0" smtClean="0">
                <a:solidFill>
                  <a:schemeClr val="bg1"/>
                </a:solidFill>
              </a:rPr>
              <a:t>     </a:t>
            </a:r>
            <a:r>
              <a:rPr lang="en-US" dirty="0" smtClean="0"/>
              <a:t>Letrozole is given in a dose of 2.5–5 mg/day for 5 days starting on Day 2, 3, 4 or 5 of the cycle </a:t>
            </a:r>
            <a:r>
              <a:rPr lang="en-US" dirty="0" smtClean="0"/>
              <a:t>.</a:t>
            </a:r>
          </a:p>
          <a:p>
            <a:pPr algn="just">
              <a:lnSpc>
                <a:spcPct val="150000"/>
              </a:lnSpc>
              <a:buNone/>
            </a:pPr>
            <a:r>
              <a:rPr lang="en-US" dirty="0" smtClean="0"/>
              <a:t>     </a:t>
            </a:r>
          </a:p>
          <a:p>
            <a:pPr algn="just">
              <a:lnSpc>
                <a:spcPct val="150000"/>
              </a:lnSpc>
              <a:buNone/>
            </a:pPr>
            <a:r>
              <a:rPr lang="en-US" dirty="0" smtClean="0"/>
              <a:t> </a:t>
            </a:r>
            <a:r>
              <a:rPr lang="en-US" dirty="0" smtClean="0"/>
              <a:t>   There is no advantage </a:t>
            </a:r>
            <a:r>
              <a:rPr lang="en-US" dirty="0" smtClean="0"/>
              <a:t>to the use of 7.5 mg/day over 5 mg/day dose </a:t>
            </a:r>
            <a:r>
              <a:rPr lang="en-US" dirty="0" smtClean="0"/>
              <a:t>of Letrozole   for </a:t>
            </a:r>
            <a:r>
              <a:rPr lang="en-US" dirty="0" smtClean="0"/>
              <a:t>induction of </a:t>
            </a:r>
            <a:r>
              <a:rPr lang="en-US" dirty="0" smtClean="0"/>
              <a:t>ovulation in </a:t>
            </a:r>
            <a:r>
              <a:rPr lang="en-US" dirty="0" smtClean="0"/>
              <a:t>women with PCOS.</a:t>
            </a:r>
            <a:endParaRPr lang="en-US" dirty="0" smtClean="0"/>
          </a:p>
          <a:p>
            <a:endParaRPr lang="en-US" dirty="0"/>
          </a:p>
        </p:txBody>
      </p:sp>
    </p:spTree>
  </p:cSld>
  <p:clrMapOvr>
    <a:masterClrMapping/>
  </p:clrMapOvr>
  <p:transition>
    <p:zoom dir="in"/>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4267200"/>
          </a:xfrm>
        </p:spPr>
        <p:txBody>
          <a:bodyPr>
            <a:normAutofit/>
          </a:bodyPr>
          <a:lstStyle/>
          <a:p>
            <a:r>
              <a:rPr lang="en-US" sz="5400" dirty="0" smtClean="0"/>
              <a:t>SIDE EFFECTS</a:t>
            </a:r>
            <a:endParaRPr lang="en-US" sz="5400" dirty="0"/>
          </a:p>
        </p:txBody>
      </p:sp>
    </p:spTree>
  </p:cSld>
  <p:clrMapOvr>
    <a:masterClrMapping/>
  </p:clrMapOvr>
  <p:transition>
    <p:zoom dir="in"/>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Side Effects</a:t>
            </a:r>
            <a:endParaRPr lang="en-US" dirty="0"/>
          </a:p>
        </p:txBody>
      </p:sp>
      <p:sp>
        <p:nvSpPr>
          <p:cNvPr id="3" name="Content Placeholder 2"/>
          <p:cNvSpPr>
            <a:spLocks noGrp="1"/>
          </p:cNvSpPr>
          <p:nvPr>
            <p:ph idx="1"/>
          </p:nvPr>
        </p:nvSpPr>
        <p:spPr>
          <a:xfrm>
            <a:off x="0" y="1295400"/>
            <a:ext cx="9144000" cy="5562600"/>
          </a:xfrm>
        </p:spPr>
        <p:txBody>
          <a:bodyPr>
            <a:normAutofit fontScale="92500" lnSpcReduction="10000"/>
          </a:bodyPr>
          <a:lstStyle/>
          <a:p>
            <a:pPr algn="just">
              <a:lnSpc>
                <a:spcPct val="150000"/>
              </a:lnSpc>
            </a:pPr>
            <a:r>
              <a:rPr lang="en-US" dirty="0" smtClean="0"/>
              <a:t>Side effects from letrozole are uncommon and related to suppression of the production of estrogens as a result of </a:t>
            </a:r>
            <a:r>
              <a:rPr lang="en-US" dirty="0" err="1" smtClean="0"/>
              <a:t>aromatase</a:t>
            </a:r>
            <a:r>
              <a:rPr lang="en-US" dirty="0" smtClean="0"/>
              <a:t> inhibition induced by the drug</a:t>
            </a:r>
            <a:r>
              <a:rPr lang="en-US" dirty="0" smtClean="0"/>
              <a:t>.</a:t>
            </a:r>
          </a:p>
          <a:p>
            <a:pPr algn="just">
              <a:lnSpc>
                <a:spcPct val="150000"/>
              </a:lnSpc>
            </a:pPr>
            <a:endParaRPr lang="en-US" dirty="0" smtClean="0"/>
          </a:p>
          <a:p>
            <a:pPr algn="just">
              <a:lnSpc>
                <a:spcPct val="150000"/>
              </a:lnSpc>
            </a:pPr>
            <a:r>
              <a:rPr lang="en-US" dirty="0" smtClean="0"/>
              <a:t> </a:t>
            </a:r>
            <a:r>
              <a:rPr lang="en-US" dirty="0" smtClean="0"/>
              <a:t>Side effects include hot flashes (11%), nausea (7%), fatigue (5%), alopecia and vaginal bleeding, which occur more frequently in breast cancer patients than in women treated for ovulation induction due to differences in the duration of treatment </a:t>
            </a:r>
            <a:r>
              <a:rPr lang="en-US" dirty="0" smtClean="0"/>
              <a:t>(</a:t>
            </a:r>
            <a:r>
              <a:rPr lang="en-US" b="1" i="1" dirty="0" smtClean="0"/>
              <a:t>Level </a:t>
            </a:r>
            <a:r>
              <a:rPr lang="en-US" b="1" i="1" dirty="0" smtClean="0"/>
              <a:t>I).</a:t>
            </a:r>
            <a:endParaRPr lang="en-US" dirty="0" smtClean="0"/>
          </a:p>
          <a:p>
            <a:endParaRPr lang="en-US" dirty="0"/>
          </a:p>
        </p:txBody>
      </p:sp>
    </p:spTree>
  </p:cSld>
  <p:clrMapOvr>
    <a:masterClrMapping/>
  </p:clrMapOvr>
  <p:transition>
    <p:zoom dir="in"/>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 (4).jpg"/>
          <p:cNvPicPr>
            <a:picLocks noGrp="1" noChangeAspect="1"/>
          </p:cNvPicPr>
          <p:nvPr>
            <p:ph idx="1"/>
          </p:nvPr>
        </p:nvPicPr>
        <p:blipFill>
          <a:blip r:embed="rId2"/>
          <a:stretch>
            <a:fillRect/>
          </a:stretch>
        </p:blipFill>
        <p:spPr>
          <a:xfrm>
            <a:off x="304800" y="304800"/>
            <a:ext cx="8534400" cy="6248400"/>
          </a:xfrm>
        </p:spPr>
      </p:pic>
    </p:spTree>
  </p:cSld>
  <p:clrMapOvr>
    <a:masterClrMapping/>
  </p:clrMapOvr>
  <p:transition>
    <p:zoom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t>
            </a:r>
            <a:endParaRPr lang="en-US" dirty="0"/>
          </a:p>
        </p:txBody>
      </p:sp>
      <p:sp>
        <p:nvSpPr>
          <p:cNvPr id="3" name="Content Placeholder 2"/>
          <p:cNvSpPr>
            <a:spLocks noGrp="1"/>
          </p:cNvSpPr>
          <p:nvPr>
            <p:ph idx="1"/>
          </p:nvPr>
        </p:nvSpPr>
        <p:spPr>
          <a:xfrm>
            <a:off x="457200" y="1371600"/>
            <a:ext cx="8229600" cy="5486400"/>
          </a:xfrm>
        </p:spPr>
        <p:txBody>
          <a:bodyPr>
            <a:normAutofit/>
          </a:bodyPr>
          <a:lstStyle/>
          <a:p>
            <a:pPr algn="just">
              <a:lnSpc>
                <a:spcPct val="150000"/>
              </a:lnSpc>
            </a:pPr>
            <a:r>
              <a:rPr lang="en-US" dirty="0" smtClean="0"/>
              <a:t>These are </a:t>
            </a:r>
            <a:r>
              <a:rPr lang="en-US" dirty="0" err="1" smtClean="0"/>
              <a:t>antiestrogenic</a:t>
            </a:r>
            <a:r>
              <a:rPr lang="en-US" dirty="0" smtClean="0"/>
              <a:t> agents, which exert their action by inhibiting </a:t>
            </a:r>
            <a:r>
              <a:rPr lang="en-US" dirty="0" smtClean="0"/>
              <a:t> </a:t>
            </a:r>
            <a:r>
              <a:rPr lang="en-US" dirty="0" err="1" smtClean="0"/>
              <a:t>aromatase</a:t>
            </a:r>
            <a:r>
              <a:rPr lang="en-US" dirty="0" smtClean="0"/>
              <a:t> enzyme.                                                                              </a:t>
            </a:r>
          </a:p>
          <a:p>
            <a:pPr algn="just">
              <a:lnSpc>
                <a:spcPct val="150000"/>
              </a:lnSpc>
            </a:pPr>
            <a:r>
              <a:rPr lang="en-US" dirty="0" smtClean="0"/>
              <a:t> </a:t>
            </a:r>
            <a:r>
              <a:rPr lang="en-US" dirty="0" err="1" smtClean="0"/>
              <a:t>Aromatase</a:t>
            </a:r>
            <a:r>
              <a:rPr lang="en-US" dirty="0" smtClean="0"/>
              <a:t> enzyme is a </a:t>
            </a:r>
            <a:r>
              <a:rPr lang="en-US" dirty="0" err="1" smtClean="0"/>
              <a:t>cytochrome</a:t>
            </a:r>
            <a:r>
              <a:rPr lang="en-US" dirty="0" smtClean="0"/>
              <a:t> p 450 enzyme present in the ovaries, skin, liver, breast tissues, malignant breast tumors, brain and adipose tissues. Its function is to convert testosterone to </a:t>
            </a:r>
            <a:r>
              <a:rPr lang="en-US" dirty="0" err="1" smtClean="0"/>
              <a:t>estradiol</a:t>
            </a:r>
            <a:r>
              <a:rPr lang="en-US" dirty="0" smtClean="0"/>
              <a:t> and </a:t>
            </a:r>
            <a:r>
              <a:rPr lang="en-US" dirty="0" err="1" smtClean="0"/>
              <a:t>androstenedione</a:t>
            </a:r>
            <a:r>
              <a:rPr lang="en-US" dirty="0" smtClean="0"/>
              <a:t> to </a:t>
            </a:r>
            <a:r>
              <a:rPr lang="en-US" dirty="0" err="1" smtClean="0"/>
              <a:t>estrone</a:t>
            </a:r>
            <a:r>
              <a:rPr lang="en-US" dirty="0" smtClean="0"/>
              <a:t>.</a:t>
            </a:r>
            <a:endParaRPr lang="en-US" dirty="0"/>
          </a:p>
        </p:txBody>
      </p:sp>
    </p:spTree>
  </p:cSld>
  <p:clrMapOvr>
    <a:masterClrMapping/>
  </p:clrMapOvr>
  <p:transition>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t>
            </a:r>
            <a:endParaRPr lang="en-US" dirty="0"/>
          </a:p>
        </p:txBody>
      </p:sp>
      <p:sp>
        <p:nvSpPr>
          <p:cNvPr id="3" name="Content Placeholder 2"/>
          <p:cNvSpPr>
            <a:spLocks noGrp="1"/>
          </p:cNvSpPr>
          <p:nvPr>
            <p:ph idx="1"/>
          </p:nvPr>
        </p:nvSpPr>
        <p:spPr>
          <a:xfrm>
            <a:off x="457200" y="1371600"/>
            <a:ext cx="8229600" cy="5334000"/>
          </a:xfrm>
        </p:spPr>
        <p:txBody>
          <a:bodyPr>
            <a:normAutofit fontScale="85000" lnSpcReduction="10000"/>
          </a:bodyPr>
          <a:lstStyle/>
          <a:p>
            <a:pPr algn="just">
              <a:buNone/>
            </a:pPr>
            <a:r>
              <a:rPr lang="en-US" b="1" i="1" u="sng" dirty="0" smtClean="0"/>
              <a:t>Types:</a:t>
            </a:r>
            <a:endParaRPr lang="en-US" sz="2400" dirty="0" smtClean="0"/>
          </a:p>
          <a:p>
            <a:pPr algn="just">
              <a:buNone/>
            </a:pPr>
            <a:r>
              <a:rPr lang="en-US" b="1" dirty="0" smtClean="0"/>
              <a:t>(1) Initial </a:t>
            </a:r>
            <a:r>
              <a:rPr lang="en-US" b="1" dirty="0" err="1" smtClean="0"/>
              <a:t>aromatase</a:t>
            </a:r>
            <a:r>
              <a:rPr lang="en-US" b="1" dirty="0" smtClean="0"/>
              <a:t> inhibitors</a:t>
            </a:r>
            <a:r>
              <a:rPr lang="en-US" dirty="0" smtClean="0"/>
              <a:t>:</a:t>
            </a:r>
            <a:endParaRPr lang="en-US" sz="2400" dirty="0" smtClean="0"/>
          </a:p>
          <a:p>
            <a:pPr algn="just">
              <a:buNone/>
            </a:pPr>
            <a:r>
              <a:rPr lang="en-US" b="1" i="1" dirty="0" smtClean="0"/>
              <a:t>They include 2 types</a:t>
            </a:r>
            <a:r>
              <a:rPr lang="en-US" dirty="0" smtClean="0"/>
              <a:t>:</a:t>
            </a:r>
            <a:endParaRPr lang="en-US" sz="2400" dirty="0" smtClean="0"/>
          </a:p>
          <a:p>
            <a:pPr lvl="1" algn="just">
              <a:buNone/>
            </a:pPr>
            <a:r>
              <a:rPr lang="en-US" dirty="0" smtClean="0"/>
              <a:t>Type І inhibitors : (steroidal inhibitors)</a:t>
            </a:r>
            <a:endParaRPr lang="en-US" sz="2000" dirty="0" smtClean="0"/>
          </a:p>
          <a:p>
            <a:pPr algn="just">
              <a:buNone/>
            </a:pPr>
            <a:r>
              <a:rPr lang="en-US" dirty="0" smtClean="0"/>
              <a:t>Those are derivatives of </a:t>
            </a:r>
            <a:r>
              <a:rPr lang="en-US" dirty="0" err="1" smtClean="0"/>
              <a:t>androstenedione</a:t>
            </a:r>
            <a:r>
              <a:rPr lang="en-US" dirty="0" smtClean="0"/>
              <a:t>, they bind irreversibly to androgen-binding sites with continuing treatment so that, and they are called, suicide inhibitors.</a:t>
            </a:r>
            <a:endParaRPr lang="en-US" sz="2400" dirty="0" smtClean="0"/>
          </a:p>
          <a:p>
            <a:pPr lvl="1" algn="just">
              <a:buNone/>
            </a:pPr>
            <a:r>
              <a:rPr lang="en-US" dirty="0" smtClean="0"/>
              <a:t>Type П inhibitors : (non- steroidal inhibitors)</a:t>
            </a:r>
            <a:endParaRPr lang="en-US" sz="2000" dirty="0" smtClean="0"/>
          </a:p>
          <a:p>
            <a:pPr algn="just">
              <a:buNone/>
            </a:pPr>
            <a:r>
              <a:rPr lang="en-US" dirty="0" smtClean="0"/>
              <a:t>They act by binding to the </a:t>
            </a:r>
            <a:r>
              <a:rPr lang="en-US" dirty="0" err="1" smtClean="0"/>
              <a:t>heme</a:t>
            </a:r>
            <a:r>
              <a:rPr lang="en-US" dirty="0" smtClean="0"/>
              <a:t> </a:t>
            </a:r>
            <a:r>
              <a:rPr lang="en-US" dirty="0" err="1" smtClean="0"/>
              <a:t>moity</a:t>
            </a:r>
            <a:r>
              <a:rPr lang="en-US" dirty="0" smtClean="0"/>
              <a:t> of the </a:t>
            </a:r>
            <a:r>
              <a:rPr lang="en-US" dirty="0" err="1" smtClean="0"/>
              <a:t>cytochrome</a:t>
            </a:r>
            <a:r>
              <a:rPr lang="en-US" dirty="0" smtClean="0"/>
              <a:t> p 450 </a:t>
            </a:r>
            <a:r>
              <a:rPr lang="en-US" dirty="0" err="1" smtClean="0"/>
              <a:t>enzyme.Aminoglutethimide</a:t>
            </a:r>
            <a:r>
              <a:rPr lang="en-US" dirty="0" smtClean="0"/>
              <a:t>, was the first of these inhibitors to be used clinically. </a:t>
            </a:r>
            <a:endParaRPr lang="en-US" sz="2400" dirty="0" smtClean="0"/>
          </a:p>
          <a:p>
            <a:pPr algn="just">
              <a:buNone/>
            </a:pPr>
            <a:r>
              <a:rPr lang="en-US" dirty="0" smtClean="0"/>
              <a:t>            </a:t>
            </a:r>
            <a:r>
              <a:rPr lang="en-US" b="1" i="1" dirty="0" smtClean="0"/>
              <a:t>Disadvantages:</a:t>
            </a:r>
            <a:endParaRPr lang="en-US" sz="2400" dirty="0" smtClean="0"/>
          </a:p>
          <a:p>
            <a:pPr algn="just">
              <a:buNone/>
            </a:pPr>
            <a:r>
              <a:rPr lang="en-US" b="1" i="1" dirty="0" smtClean="0"/>
              <a:t> </a:t>
            </a:r>
            <a:r>
              <a:rPr lang="en-US" dirty="0" smtClean="0"/>
              <a:t>1- Lack of specificity.                </a:t>
            </a:r>
            <a:r>
              <a:rPr lang="en-US" dirty="0" smtClean="0"/>
              <a:t> </a:t>
            </a:r>
            <a:r>
              <a:rPr lang="en-US" dirty="0" smtClean="0"/>
              <a:t>2- Unfavorable toxicity. </a:t>
            </a:r>
            <a:endParaRPr lang="en-US" sz="2400" dirty="0" smtClean="0"/>
          </a:p>
          <a:p>
            <a:endParaRPr lang="en-US" dirty="0"/>
          </a:p>
        </p:txBody>
      </p:sp>
    </p:spTree>
  </p:cSld>
  <p:clrMapOvr>
    <a:masterClrMapping/>
  </p:clrMapOvr>
  <p:transition>
    <p:zoom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t>
            </a:r>
            <a:endParaRPr lang="en-US" dirty="0"/>
          </a:p>
        </p:txBody>
      </p:sp>
      <p:sp>
        <p:nvSpPr>
          <p:cNvPr id="3" name="Content Placeholder 2"/>
          <p:cNvSpPr>
            <a:spLocks noGrp="1"/>
          </p:cNvSpPr>
          <p:nvPr>
            <p:ph idx="1"/>
          </p:nvPr>
        </p:nvSpPr>
        <p:spPr>
          <a:xfrm>
            <a:off x="457200" y="1219200"/>
            <a:ext cx="8229600" cy="5638800"/>
          </a:xfrm>
        </p:spPr>
        <p:txBody>
          <a:bodyPr>
            <a:normAutofit fontScale="70000" lnSpcReduction="20000"/>
          </a:bodyPr>
          <a:lstStyle/>
          <a:p>
            <a:pPr>
              <a:lnSpc>
                <a:spcPct val="160000"/>
              </a:lnSpc>
              <a:buNone/>
            </a:pPr>
            <a:r>
              <a:rPr lang="en-US" b="1" dirty="0" smtClean="0"/>
              <a:t> (2)Present day </a:t>
            </a:r>
            <a:r>
              <a:rPr lang="en-US" b="1" dirty="0" err="1" smtClean="0"/>
              <a:t>aromatase</a:t>
            </a:r>
            <a:r>
              <a:rPr lang="en-US" b="1" dirty="0" smtClean="0"/>
              <a:t> inhibitors :</a:t>
            </a:r>
            <a:r>
              <a:rPr lang="en-US" dirty="0" smtClean="0"/>
              <a:t>( 3rd generation </a:t>
            </a:r>
            <a:r>
              <a:rPr lang="en-US" dirty="0" err="1" smtClean="0"/>
              <a:t>aromatas</a:t>
            </a:r>
            <a:r>
              <a:rPr lang="en-US" dirty="0" smtClean="0"/>
              <a:t> inhibitors)                                                 </a:t>
            </a:r>
          </a:p>
          <a:p>
            <a:pPr>
              <a:lnSpc>
                <a:spcPct val="160000"/>
              </a:lnSpc>
              <a:buNone/>
            </a:pPr>
            <a:r>
              <a:rPr lang="en-US" dirty="0" smtClean="0"/>
              <a:t>         </a:t>
            </a:r>
          </a:p>
          <a:p>
            <a:pPr>
              <a:lnSpc>
                <a:spcPct val="160000"/>
              </a:lnSpc>
              <a:buNone/>
            </a:pPr>
            <a:r>
              <a:rPr lang="en-US" dirty="0" smtClean="0"/>
              <a:t>They include, letrozole, </a:t>
            </a:r>
            <a:r>
              <a:rPr lang="en-US" dirty="0" err="1" smtClean="0"/>
              <a:t>anastrozole</a:t>
            </a:r>
            <a:r>
              <a:rPr lang="en-US" dirty="0" smtClean="0"/>
              <a:t>, and </a:t>
            </a:r>
            <a:r>
              <a:rPr lang="en-US" dirty="0" err="1" smtClean="0"/>
              <a:t>verozole</a:t>
            </a:r>
            <a:r>
              <a:rPr lang="en-US" dirty="0" smtClean="0"/>
              <a:t>, which are highly   </a:t>
            </a:r>
            <a:endParaRPr lang="en-US" dirty="0" smtClean="0"/>
          </a:p>
          <a:p>
            <a:pPr>
              <a:lnSpc>
                <a:spcPct val="160000"/>
              </a:lnSpc>
              <a:buNone/>
            </a:pPr>
            <a:r>
              <a:rPr lang="en-US" dirty="0" smtClean="0"/>
              <a:t>  </a:t>
            </a:r>
            <a:r>
              <a:rPr lang="en-US" dirty="0" smtClean="0"/>
              <a:t>potent </a:t>
            </a:r>
            <a:r>
              <a:rPr lang="en-US" dirty="0" smtClean="0"/>
              <a:t>and selective</a:t>
            </a:r>
            <a:r>
              <a:rPr lang="en-US" dirty="0" smtClean="0"/>
              <a:t>.                                                                      </a:t>
            </a:r>
            <a:r>
              <a:rPr lang="ar-EG" dirty="0" smtClean="0"/>
              <a:t>       </a:t>
            </a:r>
            <a:endParaRPr lang="en-US" dirty="0" smtClean="0"/>
          </a:p>
          <a:p>
            <a:pPr rtl="1">
              <a:lnSpc>
                <a:spcPct val="160000"/>
              </a:lnSpc>
              <a:buNone/>
            </a:pPr>
            <a:r>
              <a:rPr lang="en-US" dirty="0" smtClean="0"/>
              <a:t>  </a:t>
            </a:r>
            <a:endParaRPr lang="en-US" dirty="0" smtClean="0"/>
          </a:p>
          <a:p>
            <a:pPr rtl="1">
              <a:lnSpc>
                <a:spcPct val="160000"/>
              </a:lnSpc>
              <a:buNone/>
            </a:pPr>
            <a:r>
              <a:rPr lang="en-US" dirty="0" smtClean="0"/>
              <a:t>   </a:t>
            </a:r>
            <a:r>
              <a:rPr lang="en-US" dirty="0" smtClean="0"/>
              <a:t>They are available for clinical use for treatment of breast </a:t>
            </a:r>
            <a:r>
              <a:rPr lang="en-US" dirty="0" err="1" smtClean="0"/>
              <a:t>cancer,and</a:t>
            </a:r>
            <a:r>
              <a:rPr lang="en-US" dirty="0" smtClean="0"/>
              <a:t>   </a:t>
            </a:r>
            <a:r>
              <a:rPr lang="en-US" dirty="0" smtClean="0"/>
              <a:t>represent </a:t>
            </a:r>
            <a:r>
              <a:rPr lang="en-US" dirty="0" smtClean="0"/>
              <a:t>the first improvement </a:t>
            </a:r>
            <a:r>
              <a:rPr lang="en-US" dirty="0" smtClean="0"/>
              <a:t>for oral </a:t>
            </a:r>
            <a:r>
              <a:rPr lang="en-US" dirty="0" smtClean="0"/>
              <a:t>ovulation induction in recent </a:t>
            </a:r>
            <a:r>
              <a:rPr lang="en-US" dirty="0" smtClean="0"/>
              <a:t> decades </a:t>
            </a:r>
            <a:r>
              <a:rPr lang="en-US" dirty="0" smtClean="0"/>
              <a:t>as they provide an effective, inexpensive and safe </a:t>
            </a:r>
            <a:r>
              <a:rPr lang="en-US" dirty="0" smtClean="0"/>
              <a:t> alternative </a:t>
            </a:r>
            <a:r>
              <a:rPr lang="en-US" dirty="0" smtClean="0"/>
              <a:t>to </a:t>
            </a:r>
            <a:r>
              <a:rPr lang="en-US" dirty="0" err="1" smtClean="0"/>
              <a:t>clomiphene</a:t>
            </a:r>
            <a:r>
              <a:rPr lang="en-US" dirty="0" smtClean="0"/>
              <a:t> citrate .      </a:t>
            </a:r>
          </a:p>
          <a:p>
            <a:endParaRPr lang="en-US" dirty="0"/>
          </a:p>
        </p:txBody>
      </p:sp>
    </p:spTree>
  </p:cSld>
  <p:clrMapOvr>
    <a:masterClrMapping/>
  </p:clrMapOvr>
  <p:transition>
    <p:zoom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 (1).jpg"/>
          <p:cNvPicPr>
            <a:picLocks noGrp="1" noChangeAspect="1"/>
          </p:cNvPicPr>
          <p:nvPr>
            <p:ph idx="1"/>
          </p:nvPr>
        </p:nvPicPr>
        <p:blipFill>
          <a:blip r:embed="rId2"/>
          <a:stretch>
            <a:fillRect/>
          </a:stretch>
        </p:blipFill>
        <p:spPr>
          <a:xfrm>
            <a:off x="457200" y="381000"/>
            <a:ext cx="7772400" cy="6172199"/>
          </a:xfrm>
        </p:spPr>
      </p:pic>
    </p:spTree>
  </p:cSld>
  <p:clrMapOvr>
    <a:masterClrMapping/>
  </p:clrMapOvr>
  <p:transition>
    <p:zoom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MECHANISM OF ACTION </a:t>
            </a:r>
            <a:endParaRPr lang="en-US" dirty="0"/>
          </a:p>
        </p:txBody>
      </p:sp>
      <p:sp>
        <p:nvSpPr>
          <p:cNvPr id="3" name="Content Placeholder 2"/>
          <p:cNvSpPr>
            <a:spLocks noGrp="1"/>
          </p:cNvSpPr>
          <p:nvPr>
            <p:ph idx="1"/>
          </p:nvPr>
        </p:nvSpPr>
        <p:spPr>
          <a:xfrm>
            <a:off x="0" y="1371600"/>
            <a:ext cx="9144000" cy="5486400"/>
          </a:xfrm>
        </p:spPr>
        <p:txBody>
          <a:bodyPr>
            <a:normAutofit fontScale="92500" lnSpcReduction="10000"/>
          </a:bodyPr>
          <a:lstStyle/>
          <a:p>
            <a:pPr algn="just">
              <a:lnSpc>
                <a:spcPct val="150000"/>
              </a:lnSpc>
            </a:pPr>
            <a:r>
              <a:rPr lang="en-US" dirty="0" smtClean="0"/>
              <a:t> The use of third-generation AI </a:t>
            </a:r>
            <a:r>
              <a:rPr lang="en-US" dirty="0" smtClean="0"/>
              <a:t>is recommended </a:t>
            </a:r>
            <a:r>
              <a:rPr lang="en-US" dirty="0" smtClean="0"/>
              <a:t>owing to their greater selectivity, greater potency, and lesser adverse effects </a:t>
            </a:r>
            <a:r>
              <a:rPr lang="en-US" b="1" i="1" dirty="0" smtClean="0"/>
              <a:t>(</a:t>
            </a:r>
            <a:r>
              <a:rPr lang="en-US" b="1" i="1" dirty="0" err="1" smtClean="0"/>
              <a:t>Holzer</a:t>
            </a:r>
            <a:r>
              <a:rPr lang="en-US" b="1" i="1" dirty="0" smtClean="0"/>
              <a:t>, 2006)</a:t>
            </a:r>
            <a:r>
              <a:rPr lang="en-US" dirty="0" smtClean="0"/>
              <a:t>. Of the third-generation AI, both letrozole and </a:t>
            </a:r>
            <a:r>
              <a:rPr lang="en-US" dirty="0" err="1" smtClean="0"/>
              <a:t>anastrozole</a:t>
            </a:r>
            <a:r>
              <a:rPr lang="en-US" dirty="0" smtClean="0"/>
              <a:t> are available</a:t>
            </a:r>
            <a:r>
              <a:rPr lang="en-US" dirty="0" smtClean="0"/>
              <a:t>.</a:t>
            </a:r>
          </a:p>
          <a:p>
            <a:pPr algn="just">
              <a:lnSpc>
                <a:spcPct val="150000"/>
              </a:lnSpc>
            </a:pPr>
            <a:endParaRPr lang="en-US" dirty="0" smtClean="0"/>
          </a:p>
          <a:p>
            <a:pPr algn="just">
              <a:lnSpc>
                <a:spcPct val="150000"/>
              </a:lnSpc>
            </a:pPr>
            <a:r>
              <a:rPr lang="en-US" dirty="0" smtClean="0"/>
              <a:t>Letrozole </a:t>
            </a:r>
            <a:r>
              <a:rPr lang="en-US" dirty="0" smtClean="0"/>
              <a:t>works by inhibiting aromatization, leading to a decrease in estrogen production. As a result, FSH secretion increases, stimulating the development of ovarian follicles. </a:t>
            </a:r>
            <a:endParaRPr lang="en-US" dirty="0"/>
          </a:p>
        </p:txBody>
      </p:sp>
    </p:spTree>
  </p:cSld>
  <p:clrMapOvr>
    <a:masterClrMapping/>
  </p:clrMapOvr>
  <p:transition>
    <p:zoom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MWCHANISM OF ACTION</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pPr algn="just">
              <a:lnSpc>
                <a:spcPct val="150000"/>
              </a:lnSpc>
            </a:pPr>
            <a:r>
              <a:rPr lang="en-US" dirty="0" smtClean="0"/>
              <a:t>In </a:t>
            </a:r>
            <a:r>
              <a:rPr lang="en-US" dirty="0" smtClean="0"/>
              <a:t>addition, androgens that are normally converted to estrogens accumulate in the ovary and these androgens increase follicular sensitivity to FSH. As the ovaries from women with PCOS produce high amounts of estrogen, the effects of </a:t>
            </a:r>
            <a:r>
              <a:rPr lang="en-US" dirty="0" err="1" smtClean="0"/>
              <a:t>aromatase</a:t>
            </a:r>
            <a:r>
              <a:rPr lang="en-US" dirty="0" smtClean="0"/>
              <a:t> inhibitors in these women are more pronounced </a:t>
            </a:r>
            <a:r>
              <a:rPr lang="en-US" dirty="0" smtClean="0"/>
              <a:t>.</a:t>
            </a:r>
            <a:endParaRPr lang="en-US" dirty="0"/>
          </a:p>
        </p:txBody>
      </p:sp>
    </p:spTree>
  </p:cSld>
  <p:clrMapOvr>
    <a:masterClrMapping/>
  </p:clrMapOvr>
  <p:transition>
    <p:zoom dir="in"/>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1876</Words>
  <Application>Microsoft Office PowerPoint</Application>
  <PresentationFormat>On-screen Show (4:3)</PresentationFormat>
  <Paragraphs>123</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Apex</vt:lpstr>
      <vt:lpstr>LETROZOLE FOR OVULATION INDUCTION</vt:lpstr>
      <vt:lpstr>LETROZOLE</vt:lpstr>
      <vt:lpstr>Slide 3</vt:lpstr>
      <vt:lpstr>WHAT   ?</vt:lpstr>
      <vt:lpstr>WHAT   ?</vt:lpstr>
      <vt:lpstr>WHAT  ?</vt:lpstr>
      <vt:lpstr>Slide 7</vt:lpstr>
      <vt:lpstr>MECHANISM OF ACTION </vt:lpstr>
      <vt:lpstr>MWCHANISM OF ACTION</vt:lpstr>
      <vt:lpstr>Slide 10</vt:lpstr>
      <vt:lpstr>Slide 11</vt:lpstr>
      <vt:lpstr>(1) Letrozole as first-step treatment: </vt:lpstr>
      <vt:lpstr>(1) Letrozole as first-step treatment: </vt:lpstr>
      <vt:lpstr>Slide 14</vt:lpstr>
      <vt:lpstr>(1) Letrozole as first-step treatment: </vt:lpstr>
      <vt:lpstr>(2) Letrozole as second-step treatment: </vt:lpstr>
      <vt:lpstr>(2) Letrozole as second-step treatment:</vt:lpstr>
      <vt:lpstr>(2) Letrozole as second-step treatment:</vt:lpstr>
      <vt:lpstr>(2) Letrozole as second-step treatment:</vt:lpstr>
      <vt:lpstr>(2) Letrozole as second-step treatment:</vt:lpstr>
      <vt:lpstr>(2) Letrozole as second-step treatment:</vt:lpstr>
      <vt:lpstr>(2) Letrozole as second-step treatment:</vt:lpstr>
      <vt:lpstr>Letrozole &amp; ART:</vt:lpstr>
      <vt:lpstr>Letrozole &amp; ART:</vt:lpstr>
      <vt:lpstr>Letrozole &amp; ART:</vt:lpstr>
      <vt:lpstr>Letrozole &amp; ART:</vt:lpstr>
      <vt:lpstr>Letrozole &amp; ART:</vt:lpstr>
      <vt:lpstr>Letrozole &amp; ART:</vt:lpstr>
      <vt:lpstr>Letrozole &amp; ART:</vt:lpstr>
      <vt:lpstr>Letrozole &amp; ART:</vt:lpstr>
      <vt:lpstr>Letrozole &amp; ART:</vt:lpstr>
      <vt:lpstr>Letrozole &amp; ART:</vt:lpstr>
      <vt:lpstr>Letrozole &amp; ART:</vt:lpstr>
      <vt:lpstr>Letrozole &amp; ART:</vt:lpstr>
      <vt:lpstr> DOSAGE</vt:lpstr>
      <vt:lpstr>Slide 36</vt:lpstr>
      <vt:lpstr>SIDE EFFECTS</vt:lpstr>
      <vt:lpstr>Side Effects</vt:lpstr>
      <vt:lpstr>Slide 39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LETROZOLE FOR OVULATION INDUCTION</dc:title>
  <dc:creator>Eslam</dc:creator>
  <cp:lastModifiedBy>deiaa</cp:lastModifiedBy>
  <cp:revision>1</cp:revision>
  <dcterms:created xsi:type="dcterms:W3CDTF">2006-08-16T00:00:00Z</dcterms:created>
  <dcterms:modified xsi:type="dcterms:W3CDTF">2015-04-02T20:41:28Z</dcterms:modified>
</cp:coreProperties>
</file>